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77"/>
  </p:notesMasterIdLst>
  <p:handoutMasterIdLst>
    <p:handoutMasterId r:id="rId78"/>
  </p:handoutMasterIdLst>
  <p:sldIdLst>
    <p:sldId id="327" r:id="rId2"/>
    <p:sldId id="453" r:id="rId3"/>
    <p:sldId id="345" r:id="rId4"/>
    <p:sldId id="442" r:id="rId5"/>
    <p:sldId id="438" r:id="rId6"/>
    <p:sldId id="439" r:id="rId7"/>
    <p:sldId id="437" r:id="rId8"/>
    <p:sldId id="349" r:id="rId9"/>
    <p:sldId id="352" r:id="rId10"/>
    <p:sldId id="353" r:id="rId11"/>
    <p:sldId id="354" r:id="rId12"/>
    <p:sldId id="443" r:id="rId13"/>
    <p:sldId id="357" r:id="rId14"/>
    <p:sldId id="358" r:id="rId15"/>
    <p:sldId id="359" r:id="rId16"/>
    <p:sldId id="360" r:id="rId17"/>
    <p:sldId id="361" r:id="rId18"/>
    <p:sldId id="362" r:id="rId19"/>
    <p:sldId id="444" r:id="rId20"/>
    <p:sldId id="365" r:id="rId21"/>
    <p:sldId id="366" r:id="rId22"/>
    <p:sldId id="367" r:id="rId23"/>
    <p:sldId id="368" r:id="rId24"/>
    <p:sldId id="369" r:id="rId25"/>
    <p:sldId id="370" r:id="rId26"/>
    <p:sldId id="371" r:id="rId27"/>
    <p:sldId id="372" r:id="rId28"/>
    <p:sldId id="445" r:id="rId29"/>
    <p:sldId id="375" r:id="rId30"/>
    <p:sldId id="376" r:id="rId31"/>
    <p:sldId id="378" r:id="rId32"/>
    <p:sldId id="379" r:id="rId33"/>
    <p:sldId id="446" r:id="rId34"/>
    <p:sldId id="383" r:id="rId35"/>
    <p:sldId id="384" r:id="rId36"/>
    <p:sldId id="385" r:id="rId37"/>
    <p:sldId id="386" r:id="rId38"/>
    <p:sldId id="387" r:id="rId39"/>
    <p:sldId id="388" r:id="rId40"/>
    <p:sldId id="389" r:id="rId41"/>
    <p:sldId id="390" r:id="rId42"/>
    <p:sldId id="391" r:id="rId43"/>
    <p:sldId id="393" r:id="rId44"/>
    <p:sldId id="447" r:id="rId45"/>
    <p:sldId id="394" r:id="rId46"/>
    <p:sldId id="395" r:id="rId47"/>
    <p:sldId id="396" r:id="rId48"/>
    <p:sldId id="397" r:id="rId49"/>
    <p:sldId id="398" r:id="rId50"/>
    <p:sldId id="399" r:id="rId51"/>
    <p:sldId id="400" r:id="rId52"/>
    <p:sldId id="401" r:id="rId53"/>
    <p:sldId id="448" r:id="rId54"/>
    <p:sldId id="404" r:id="rId55"/>
    <p:sldId id="405" r:id="rId56"/>
    <p:sldId id="406" r:id="rId57"/>
    <p:sldId id="407" r:id="rId58"/>
    <p:sldId id="408" r:id="rId59"/>
    <p:sldId id="409" r:id="rId60"/>
    <p:sldId id="410" r:id="rId61"/>
    <p:sldId id="451" r:id="rId62"/>
    <p:sldId id="422" r:id="rId63"/>
    <p:sldId id="423" r:id="rId64"/>
    <p:sldId id="424" r:id="rId65"/>
    <p:sldId id="426" r:id="rId66"/>
    <p:sldId id="452" r:id="rId67"/>
    <p:sldId id="429" r:id="rId68"/>
    <p:sldId id="449" r:id="rId69"/>
    <p:sldId id="450" r:id="rId70"/>
    <p:sldId id="431" r:id="rId71"/>
    <p:sldId id="432" r:id="rId72"/>
    <p:sldId id="433" r:id="rId73"/>
    <p:sldId id="434" r:id="rId74"/>
    <p:sldId id="435" r:id="rId75"/>
    <p:sldId id="454" r:id="rId7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B2A"/>
    <a:srgbClr val="A49DCA"/>
    <a:srgbClr val="000000"/>
    <a:srgbClr val="FFFFFF"/>
    <a:srgbClr val="675BA7"/>
    <a:srgbClr val="2A9FBC"/>
    <a:srgbClr val="A62E5C"/>
    <a:srgbClr val="9BC850"/>
    <a:srgbClr val="90499B"/>
    <a:srgbClr val="476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66" autoAdjust="0"/>
    <p:restoredTop sz="93632"/>
  </p:normalViewPr>
  <p:slideViewPr>
    <p:cSldViewPr snapToGrid="0">
      <p:cViewPr varScale="1">
        <p:scale>
          <a:sx n="84" d="100"/>
          <a:sy n="84" d="100"/>
        </p:scale>
        <p:origin x="1288" y="192"/>
      </p:cViewPr>
      <p:guideLst>
        <p:guide orient="horz" pos="33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176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notesMaster" Target="notesMasters/notesMaster1.xml"/><Relationship Id="rId78" Type="http://schemas.openxmlformats.org/officeDocument/2006/relationships/handoutMaster" Target="handoutMasters/handoutMaster1.xml"/><Relationship Id="rId79" Type="http://schemas.openxmlformats.org/officeDocument/2006/relationships/presProps" Target="pres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B5227-671A-4331-BA8E-6A194D65408B}" type="datetimeFigureOut">
              <a:rPr lang="en-US" smtClean="0"/>
              <a:t>7/9/17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4F04C-40FA-419A-AAA9-81CED2695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39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72E6B-C85C-424E-AD51-4389090A2C7D}" type="datetimeFigureOut">
              <a:rPr lang="en-US" smtClean="0"/>
              <a:t>7/9/17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12285D-B62D-0345-9A0E-5D91D31CA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911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3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7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38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724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0694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8616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66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791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845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7897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3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3897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2344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299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3792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341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471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14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067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309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384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085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9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gif"/><Relationship Id="rId3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gif"/><Relationship Id="rId3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hor 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2838075" y="5649116"/>
            <a:ext cx="6038989" cy="291159"/>
          </a:xfrm>
        </p:spPr>
        <p:txBody>
          <a:bodyPr anchor="ctr"/>
          <a:lstStyle>
            <a:lvl1pPr marL="0" indent="0" algn="l">
              <a:buFontTx/>
              <a:buNone/>
              <a:defRPr sz="1800"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@</a:t>
            </a:r>
            <a:r>
              <a:rPr lang="en-US" dirty="0" err="1" smtClean="0"/>
              <a:t>authortwitter</a:t>
            </a:r>
            <a:r>
              <a:rPr lang="en-US" dirty="0" smtClean="0"/>
              <a:t>   www.authorsite.com</a:t>
            </a:r>
            <a:endParaRPr lang="en-US" dirty="0"/>
          </a:p>
        </p:txBody>
      </p:sp>
      <p:sp>
        <p:nvSpPr>
          <p:cNvPr id="12" name="Author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2838075" y="5297609"/>
            <a:ext cx="6038989" cy="190400"/>
          </a:xfrm>
        </p:spPr>
        <p:txBody>
          <a:bodyPr anchor="ctr"/>
          <a:lstStyle>
            <a:lvl1pPr marL="0" indent="0" algn="l">
              <a:buFontTx/>
              <a:buNone/>
              <a:defRPr sz="1600" b="0" i="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TITLE IN ALL CAPS  </a:t>
            </a:r>
            <a:endParaRPr lang="en-US" dirty="0"/>
          </a:p>
        </p:txBody>
      </p:sp>
      <p:sp>
        <p:nvSpPr>
          <p:cNvPr id="13" name="Author Name"/>
          <p:cNvSpPr>
            <a:spLocks noGrp="1"/>
          </p:cNvSpPr>
          <p:nvPr>
            <p:ph type="body" sz="quarter" idx="10" hasCustomPrompt="1"/>
          </p:nvPr>
        </p:nvSpPr>
        <p:spPr>
          <a:xfrm>
            <a:off x="2838075" y="4957764"/>
            <a:ext cx="3544396" cy="291159"/>
          </a:xfrm>
        </p:spPr>
        <p:txBody>
          <a:bodyPr anchor="ctr"/>
          <a:lstStyle>
            <a:lvl1pPr marL="0" indent="0" algn="l">
              <a:buFontTx/>
              <a:buNone/>
              <a:defRPr sz="2400" b="0" i="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963976" y="4623383"/>
            <a:ext cx="1627632" cy="1627632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20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Click to add author photo</a:t>
            </a:r>
            <a:endParaRPr lang="en-US" dirty="0"/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963976" y="3293590"/>
            <a:ext cx="10516334" cy="1006258"/>
          </a:xfrm>
        </p:spPr>
        <p:txBody>
          <a:bodyPr/>
          <a:lstStyle>
            <a:lvl1pPr marL="0" indent="0">
              <a:buNone/>
              <a:defRPr sz="2800" b="0" i="0" cap="all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MODULE ONE TITLE IN ALL CAPS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711695" y="299663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964084" y="394774"/>
            <a:ext cx="10516226" cy="2381119"/>
          </a:xfrm>
        </p:spPr>
        <p:txBody>
          <a:bodyPr anchor="b"/>
          <a:lstStyle>
            <a:lvl1pPr algn="l">
              <a:defRPr sz="4499" b="0" i="0" spc="-112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Course/Module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363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6217330" y="2182985"/>
            <a:ext cx="5257800" cy="3488267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6515" y="2182985"/>
            <a:ext cx="5257800" cy="3488267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390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8051306" y="2178583"/>
            <a:ext cx="3429000" cy="3496733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376320" y="2178583"/>
            <a:ext cx="3429000" cy="3496733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1335" y="2178583"/>
            <a:ext cx="3429000" cy="3496733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999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217330" y="4088336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701336" y="4088336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217330" y="2193544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7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701336" y="2193544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53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230520" y="4052679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2555535" y="4052679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8051306" y="217424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376320" y="217424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6518" y="217424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2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8051306" y="4042519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4376320" y="4042519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01335" y="4042519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8051306" y="21640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376320" y="21640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1335" y="21640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60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 (Dar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"/>
            <a:ext cx="12192000" cy="38882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05145" y="560173"/>
            <a:ext cx="10778972" cy="3039761"/>
          </a:xfrm>
        </p:spPr>
        <p:txBody>
          <a:bodyPr anchor="b"/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73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17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0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2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01336" y="4094207"/>
            <a:ext cx="10778971" cy="437131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58474" y="4678531"/>
            <a:ext cx="10862473" cy="1894737"/>
          </a:xfrm>
        </p:spPr>
        <p:txBody>
          <a:bodyPr anchor="t"/>
          <a:lstStyle>
            <a:lvl1pPr marL="0" indent="0">
              <a:defRPr sz="2400" baseline="0">
                <a:latin typeface="+mn-lt"/>
              </a:defRPr>
            </a:lvl1pPr>
            <a:lvl2pPr>
              <a:defRPr sz="24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24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24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24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413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 (Ligh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01335" y="560173"/>
            <a:ext cx="10778972" cy="3031789"/>
          </a:xfrm>
        </p:spPr>
        <p:txBody>
          <a:bodyPr anchor="b"/>
          <a:lstStyle>
            <a:lvl1pPr marL="0" indent="0">
              <a:buNone/>
              <a:defRPr sz="24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73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17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0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2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362465" y="3845145"/>
            <a:ext cx="11318789" cy="4118"/>
          </a:xfrm>
          <a:prstGeom prst="line">
            <a:avLst/>
          </a:prstGeom>
          <a:ln>
            <a:solidFill>
              <a:schemeClr val="bg2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701336" y="4094207"/>
            <a:ext cx="10778971" cy="437131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58474" y="4678531"/>
            <a:ext cx="10862473" cy="1894737"/>
          </a:xfrm>
        </p:spPr>
        <p:txBody>
          <a:bodyPr anchor="t"/>
          <a:lstStyle>
            <a:lvl1pPr marL="0" indent="0">
              <a:defRPr sz="2400" baseline="0">
                <a:latin typeface="+mn-lt"/>
              </a:defRPr>
            </a:lvl1pPr>
            <a:lvl2pPr>
              <a:defRPr sz="24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24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24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24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379423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01335" y="1403173"/>
            <a:ext cx="10778972" cy="4971203"/>
          </a:xfrm>
        </p:spPr>
        <p:txBody>
          <a:bodyPr anchor="ctr"/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73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17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0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2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16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01335" y="1403173"/>
            <a:ext cx="10778972" cy="4971203"/>
          </a:xfrm>
        </p:spPr>
        <p:txBody>
          <a:bodyPr anchor="ctr"/>
          <a:lstStyle>
            <a:lvl1pPr marL="0" indent="0">
              <a:buNone/>
              <a:defRPr sz="24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73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17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0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2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Note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31" tIns="45716" rIns="91431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err="1" smtClean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711695" y="774700"/>
            <a:ext cx="4899175" cy="5597779"/>
          </a:xfrm>
        </p:spPr>
        <p:txBody>
          <a:bodyPr anchor="t"/>
          <a:lstStyle>
            <a:lvl1pPr marL="0" indent="0">
              <a:spcBef>
                <a:spcPts val="1800"/>
              </a:spcBef>
              <a:buNone/>
              <a:defRPr sz="2200"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1pPr>
            <a:lvl2pPr marL="297073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596174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88307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1096720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79126" y="774700"/>
            <a:ext cx="4901184" cy="5597779"/>
          </a:xfrm>
        </p:spPr>
        <p:txBody>
          <a:bodyPr/>
          <a:lstStyle>
            <a:lvl1pPr marL="284163" indent="-284163">
              <a:lnSpc>
                <a:spcPts val="2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2200" baseline="0">
                <a:solidFill>
                  <a:schemeClr val="tx1"/>
                </a:solidFill>
              </a:defRPr>
            </a:lvl1pPr>
            <a:lvl2pPr marL="284163" indent="0">
              <a:lnSpc>
                <a:spcPts val="2000"/>
              </a:lnSpc>
              <a:buFontTx/>
              <a:buNone/>
              <a:defRPr/>
            </a:lvl2pPr>
            <a:lvl3pPr marL="284163" indent="0">
              <a:buFontTx/>
              <a:buNone/>
              <a:defRPr/>
            </a:lvl3pPr>
            <a:lvl4pPr marL="284163" indent="0">
              <a:buFontTx/>
              <a:buNone/>
              <a:defRPr/>
            </a:lvl4pPr>
            <a:lvl5pPr marL="284163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a note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Line your note up with the corresponding code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3673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e 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463549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635500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 smtClean="0">
                <a:latin typeface="Gotham Medium" panose="02000604030000020004" pitchFamily="50" charset="0"/>
              </a:rPr>
              <a:t>This bullet list is </a:t>
            </a:r>
            <a:r>
              <a:rPr lang="en-US" sz="1400" b="1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 smtClean="0">
                <a:latin typeface="Gotham Medium" panose="02000604030000020004" pitchFamily="50" charset="0"/>
              </a:rPr>
              <a:t>with </a:t>
            </a:r>
            <a:r>
              <a:rPr lang="en-US" sz="1400" b="1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599" y="328230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743782" y="1825869"/>
            <a:ext cx="3147933" cy="670243"/>
          </a:xfrm>
        </p:spPr>
        <p:txBody>
          <a:bodyPr anchor="b" anchorCtr="0"/>
          <a:lstStyle>
            <a:lvl1pPr marL="0" indent="0" algn="ctr">
              <a:buNone/>
              <a:defRPr sz="3600" baseline="0">
                <a:solidFill>
                  <a:schemeClr val="bg1"/>
                </a:solidFill>
                <a:latin typeface="+mj-lt"/>
              </a:defRPr>
            </a:lvl1pPr>
            <a:lvl2pPr marL="297073" indent="0" algn="ctr">
              <a:buNone/>
              <a:defRPr sz="3600">
                <a:latin typeface="+mj-lt"/>
              </a:defRPr>
            </a:lvl2pPr>
            <a:lvl3pPr marL="596176" indent="0" algn="ctr">
              <a:buNone/>
              <a:defRPr sz="3600">
                <a:latin typeface="+mj-lt"/>
              </a:defRPr>
            </a:lvl3pPr>
            <a:lvl4pPr marL="882650" indent="0" algn="ctr">
              <a:buNone/>
              <a:defRPr sz="3600">
                <a:latin typeface="+mj-lt"/>
              </a:defRPr>
            </a:lvl4pPr>
            <a:lvl5pPr marL="1096962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 dirty="0" smtClean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93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Note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31" tIns="45716" rIns="91431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err="1" smtClean="0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706518" y="774700"/>
            <a:ext cx="4899175" cy="5597779"/>
          </a:xfrm>
        </p:spPr>
        <p:txBody>
          <a:bodyPr anchor="t"/>
          <a:lstStyle>
            <a:lvl1pPr marL="0" indent="0">
              <a:spcBef>
                <a:spcPts val="1800"/>
              </a:spcBef>
              <a:buNone/>
              <a:defRPr sz="2200">
                <a:solidFill>
                  <a:schemeClr val="tx1"/>
                </a:solidFill>
                <a:latin typeface="Roboto Mono" pitchFamily="2" charset="0"/>
                <a:ea typeface="Roboto Mono" pitchFamily="2" charset="0"/>
              </a:defRPr>
            </a:lvl1pPr>
            <a:lvl2pPr marL="297073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596174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88307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1096720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79126" y="774700"/>
            <a:ext cx="4901184" cy="5597779"/>
          </a:xfrm>
        </p:spPr>
        <p:txBody>
          <a:bodyPr/>
          <a:lstStyle>
            <a:lvl1pPr marL="284163" indent="-284163">
              <a:lnSpc>
                <a:spcPts val="2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2200" baseline="0">
                <a:solidFill>
                  <a:schemeClr val="tx1"/>
                </a:solidFill>
              </a:defRPr>
            </a:lvl1pPr>
            <a:lvl2pPr marL="284163" indent="0">
              <a:lnSpc>
                <a:spcPts val="2000"/>
              </a:lnSpc>
              <a:buFontTx/>
              <a:buNone/>
              <a:defRPr/>
            </a:lvl2pPr>
            <a:lvl3pPr marL="284163" indent="0">
              <a:buFontTx/>
              <a:buNone/>
              <a:defRPr/>
            </a:lvl3pPr>
            <a:lvl4pPr marL="284163" indent="0">
              <a:buFontTx/>
              <a:buNone/>
              <a:defRPr/>
            </a:lvl4pPr>
            <a:lvl5pPr marL="284163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a note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Line your note up with the corresponding code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04346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Title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3528" y="426704"/>
            <a:ext cx="3518807" cy="5990425"/>
          </a:xfrm>
        </p:spPr>
        <p:txBody>
          <a:bodyPr anchor="ctr"/>
          <a:lstStyle>
            <a:lvl1pPr algn="r">
              <a:defRPr sz="2400">
                <a:solidFill>
                  <a:schemeClr val="accent1"/>
                </a:solidFill>
                <a:latin typeface="+mn-lt"/>
              </a:defRPr>
            </a:lvl1pPr>
            <a:lvl2pPr marL="586003" indent="-288930" algn="r">
              <a:buFont typeface="Myriad Pro" panose="020B0503030403020204" pitchFamily="34" charset="0"/>
              <a:buChar char=" "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r">
              <a:buFont typeface="Myriad Pro" panose="020B0503030403020204" pitchFamily="34" charset="0"/>
              <a:buChar char=" "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096724" indent="-213648" algn="r">
              <a:buFont typeface="Myriad Pro" panose="020B0503030403020204" pitchFamily="34" charset="0"/>
              <a:buChar char=" "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096722" indent="0" algn="r">
              <a:buFont typeface="Myriad Pro" panose="020B0503030403020204" pitchFamily="34" charset="0"/>
              <a:buNone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</a:lstStyle>
          <a:p>
            <a:pPr lvl="0"/>
            <a:r>
              <a:rPr lang="en-US" dirty="0" smtClean="0"/>
              <a:t>Click to add short text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584700" y="426704"/>
            <a:ext cx="0" cy="5990425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5069711" y="1598903"/>
            <a:ext cx="6273479" cy="3646025"/>
          </a:xfrm>
        </p:spPr>
        <p:txBody>
          <a:bodyPr anchor="ctr"/>
          <a:lstStyle>
            <a:lvl1pPr>
              <a:lnSpc>
                <a:spcPct val="100000"/>
              </a:lnSpc>
              <a:defRPr sz="3600" b="0" i="0">
                <a:latin typeface="+mj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 smtClean="0"/>
              <a:t>Click to Add Title or Click Icon to Add Graphic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 smtClean="0">
                <a:latin typeface="Gotham Medium" panose="02000604030000020004" pitchFamily="50" charset="0"/>
              </a:rPr>
              <a:t>This slide is </a:t>
            </a:r>
            <a:r>
              <a:rPr lang="en-US" sz="1400" b="1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 smtClean="0">
                <a:latin typeface="Gotham Medium" panose="02000604030000020004" pitchFamily="50" charset="0"/>
              </a:rPr>
              <a:t>with </a:t>
            </a:r>
            <a:r>
              <a:rPr lang="en-US" sz="1400" b="1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303169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Image |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037364" y="426704"/>
            <a:ext cx="6776355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163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6000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longer text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4584700" y="426704"/>
            <a:ext cx="0" cy="5990425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358814" y="1598903"/>
            <a:ext cx="3773223" cy="3646025"/>
          </a:xfrm>
        </p:spPr>
        <p:txBody>
          <a:bodyPr anchor="ctr"/>
          <a:lstStyle>
            <a:lvl1pPr algn="r">
              <a:lnSpc>
                <a:spcPct val="100000"/>
              </a:lnSpc>
              <a:defRPr sz="3600" b="0" i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pPr lvl="0"/>
            <a:r>
              <a:rPr lang="en-US" dirty="0" smtClean="0"/>
              <a:t>Click to Add Title or Click Icon to Add Graphic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 smtClean="0">
                <a:latin typeface="Gotham Medium" panose="02000604030000020004" pitchFamily="50" charset="0"/>
              </a:rPr>
              <a:t>This slide is </a:t>
            </a:r>
            <a:r>
              <a:rPr lang="en-US" sz="1400" b="1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 smtClean="0">
                <a:latin typeface="Gotham Medium" panose="02000604030000020004" pitchFamily="50" charset="0"/>
              </a:rPr>
              <a:t>with </a:t>
            </a:r>
            <a:r>
              <a:rPr lang="en-US" sz="1400" b="1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90400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6096000" y="1762125"/>
            <a:ext cx="0" cy="464547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06519" y="1762125"/>
            <a:ext cx="5152416" cy="438150"/>
          </a:xfrm>
        </p:spPr>
        <p:txBody>
          <a:bodyPr/>
          <a:lstStyle>
            <a:lvl1pPr algn="r"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Compare item one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6518" y="2428876"/>
            <a:ext cx="5152417" cy="3978728"/>
          </a:xfrm>
        </p:spPr>
        <p:txBody>
          <a:bodyPr/>
          <a:lstStyle>
            <a:lvl1pPr marL="0" indent="0" algn="r">
              <a:lnSpc>
                <a:spcPct val="90000"/>
              </a:lnSpc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6333066" y="1762125"/>
            <a:ext cx="5152421" cy="438150"/>
          </a:xfrm>
        </p:spPr>
        <p:txBody>
          <a:bodyPr/>
          <a:lstStyle>
            <a:lvl1pPr algn="l"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Compare item two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333066" y="2428876"/>
            <a:ext cx="5152422" cy="3978728"/>
          </a:xfrm>
        </p:spPr>
        <p:txBody>
          <a:bodyPr/>
          <a:lstStyle>
            <a:lvl1pPr marL="0" indent="0" algn="l">
              <a:lnSpc>
                <a:spcPct val="90000"/>
              </a:lnSpc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56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2015067" y="1114004"/>
            <a:ext cx="8170333" cy="4629992"/>
          </a:xfrm>
          <a:noFill/>
          <a:ln>
            <a:noFill/>
          </a:ln>
        </p:spPr>
        <p:txBody>
          <a:bodyPr anchor="ctr">
            <a:normAutofit/>
          </a:bodyPr>
          <a:lstStyle>
            <a:lvl1pPr algn="ctr">
              <a:defRPr sz="4799" spc="-112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This is a short, important statement to bring attention to something.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8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1056444" y="1076327"/>
            <a:ext cx="10070239" cy="2720171"/>
          </a:xfrm>
        </p:spPr>
        <p:txBody>
          <a:bodyPr anchor="b">
            <a:normAutofit/>
          </a:bodyPr>
          <a:lstStyle>
            <a:lvl1pPr algn="l">
              <a:defRPr sz="4799" spc="-112" baseline="0">
                <a:solidFill>
                  <a:schemeClr val="accent4"/>
                </a:solidFill>
                <a:latin typeface="Gotham Light" pitchFamily="50" charset="0"/>
              </a:defRPr>
            </a:lvl1pPr>
          </a:lstStyle>
          <a:p>
            <a:r>
              <a:rPr lang="en-US" dirty="0" smtClean="0"/>
              <a:t>“Click to add quote. Don’t forget quotation marks”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55981" y="3990976"/>
            <a:ext cx="10070513" cy="561975"/>
          </a:xfrm>
        </p:spPr>
        <p:txBody>
          <a:bodyPr/>
          <a:lstStyle>
            <a:lvl1pPr marL="0" indent="0">
              <a:buNone/>
              <a:defRPr sz="2400" b="0" i="0"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</a:lstStyle>
          <a:p>
            <a:pPr lvl="0"/>
            <a:r>
              <a:rPr lang="en-US" dirty="0" smtClean="0"/>
              <a:t>Person Quoted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29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056444" y="3006660"/>
            <a:ext cx="10070239" cy="17251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799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definition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1056444" y="2071871"/>
            <a:ext cx="10070239" cy="833377"/>
          </a:xfrm>
        </p:spPr>
        <p:txBody>
          <a:bodyPr anchor="b">
            <a:normAutofit/>
          </a:bodyPr>
          <a:lstStyle>
            <a:lvl1pPr algn="l">
              <a:defRPr sz="4799" spc="-112">
                <a:solidFill>
                  <a:schemeClr val="accent5"/>
                </a:solidFill>
                <a:latin typeface="+mj-lt"/>
              </a:defRPr>
            </a:lvl1pPr>
          </a:lstStyle>
          <a:p>
            <a:r>
              <a:rPr lang="en-US" dirty="0" smtClean="0"/>
              <a:t>Word to define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92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92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417638"/>
            <a:ext cx="11525250" cy="5260975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/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6235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 txBox="1">
            <a:spLocks/>
          </p:cNvSpPr>
          <p:nvPr userDrawn="1"/>
        </p:nvSpPr>
        <p:spPr>
          <a:xfrm>
            <a:off x="8738733" y="2685050"/>
            <a:ext cx="2241224" cy="2355337"/>
          </a:xfrm>
          <a:prstGeom prst="rect">
            <a:avLst/>
          </a:prstGeom>
        </p:spPr>
        <p:txBody>
          <a:bodyPr vert="horz" lIns="91409" tIns="45705" rIns="91409" bIns="45705" rtlCol="0" anchor="ctr" anchorCtr="0">
            <a:normAutofit/>
          </a:bodyPr>
          <a:lstStyle>
            <a:lvl1pPr marL="0" indent="0" algn="l" defTabSz="914052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lang="en-US" sz="1800" b="1" kern="1200" spc="-30" baseline="0" dirty="0">
                <a:gradFill>
                  <a:gsLst>
                    <a:gs pos="1250">
                      <a:srgbClr val="FFFFFF"/>
                    </a:gs>
                    <a:gs pos="6250">
                      <a:srgbClr val="FFFFFF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57044" indent="0" algn="ctr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14088" indent="0" algn="ctr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371133" indent="0" algn="ctr" defTabSz="914088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828178" indent="0" algn="ctr" defTabSz="914088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285222" indent="0" algn="ctr" defTabSz="914088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267" indent="0" algn="ctr" defTabSz="914088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311" indent="0" algn="ctr" defTabSz="914088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358" indent="0" algn="ctr" defTabSz="914088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93271" y="2997200"/>
            <a:ext cx="8409867" cy="2071767"/>
          </a:xfrm>
          <a:prstGeom prst="rect">
            <a:avLst/>
          </a:prstGeom>
          <a:solidFill>
            <a:srgbClr val="82BF36"/>
          </a:solidFill>
          <a:effectLst/>
        </p:spPr>
        <p:txBody>
          <a:bodyPr vert="horz" lIns="137160" tIns="137160" rIns="91409" bIns="137160" rtlCol="0" anchor="b" anchorCtr="0">
            <a:noAutofit/>
          </a:bodyPr>
          <a:lstStyle>
            <a:lvl1pPr algn="l" defTabSz="914088" rtl="0" eaLnBrk="1" latinLnBrk="0" hangingPunct="1">
              <a:spcBef>
                <a:spcPct val="0"/>
              </a:spcBef>
              <a:buNone/>
              <a:defRPr lang="en-US" sz="4000" kern="0" dirty="0">
                <a:ln w="3175">
                  <a:noFill/>
                </a:ln>
                <a:gradFill flip="none" rotWithShape="1">
                  <a:gsLst>
                    <a:gs pos="4583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endParaRPr lang="en-US" sz="4000" dirty="0"/>
          </a:p>
        </p:txBody>
      </p:sp>
      <p:sp>
        <p:nvSpPr>
          <p:cNvPr id="14" name="top right small rectangle"/>
          <p:cNvSpPr/>
          <p:nvPr userDrawn="1"/>
        </p:nvSpPr>
        <p:spPr bwMode="auto">
          <a:xfrm>
            <a:off x="8682790" y="2995435"/>
            <a:ext cx="3257419" cy="2073854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04" tIns="45703" rIns="91404" bIns="45703" numCol="1" rtlCol="0" anchor="ctr" anchorCtr="0" compatLnSpc="1">
            <a:prstTxWarp prst="textNoShape">
              <a:avLst/>
            </a:prstTxWarp>
          </a:bodyPr>
          <a:lstStyle/>
          <a:p>
            <a:pPr algn="ctr" defTabSz="913788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0" t="16544" r="7275" b="16691"/>
          <a:stretch/>
        </p:blipFill>
        <p:spPr>
          <a:xfrm>
            <a:off x="11181757" y="4821401"/>
            <a:ext cx="740346" cy="218986"/>
          </a:xfrm>
          <a:prstGeom prst="rect">
            <a:avLst/>
          </a:prstGeom>
        </p:spPr>
      </p:pic>
      <p:sp>
        <p:nvSpPr>
          <p:cNvPr id="16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292101" y="3202547"/>
            <a:ext cx="8215796" cy="1666254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1149" y="3077068"/>
            <a:ext cx="2372079" cy="948831"/>
          </a:xfrm>
          <a:prstGeom prst="rect">
            <a:avLst/>
          </a:prstGeom>
        </p:spPr>
      </p:pic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93271" y="5132437"/>
            <a:ext cx="8579886" cy="1460779"/>
          </a:xfrm>
          <a:prstGeom prst="rect">
            <a:avLst/>
          </a:prstGeom>
        </p:spPr>
        <p:txBody>
          <a:bodyPr lIns="137160" tIns="137160" rIns="137160" bIns="137160" anchor="b" anchorCtr="0">
            <a:normAutofit/>
          </a:bodyPr>
          <a:lstStyle>
            <a:lvl1pPr marL="0" indent="0" algn="l" defTabSz="914052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lang="en-US" sz="2400" b="0" kern="0" spc="0" baseline="0" dirty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3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0100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>
            <a:spLocks noGrp="1"/>
          </p:cNvSpPr>
          <p:nvPr>
            <p:ph type="title" hasCustomPrompt="1"/>
          </p:nvPr>
        </p:nvSpPr>
        <p:spPr>
          <a:xfrm>
            <a:off x="1410073" y="541868"/>
            <a:ext cx="10070237" cy="2800626"/>
          </a:xfrm>
        </p:spPr>
        <p:txBody>
          <a:bodyPr anchor="b"/>
          <a:lstStyle>
            <a:lvl1pPr algn="r">
              <a:defRPr b="0" i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Click to Add Section Header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11695" y="342900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28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="0" i="0" baseline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10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46355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0" y="2054618"/>
            <a:ext cx="46291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600" b="0" i="0" dirty="0" smtClean="0">
                <a:solidFill>
                  <a:schemeClr val="bg1"/>
                </a:solidFill>
                <a:latin typeface="+mj-lt"/>
                <a:ea typeface="Gotham Light" charset="0"/>
                <a:cs typeface="Gotham Light" charset="0"/>
              </a:rPr>
              <a:t>Demo</a:t>
            </a:r>
            <a:endParaRPr lang="en-US" sz="3600" b="0" i="0" dirty="0">
              <a:solidFill>
                <a:schemeClr val="bg1"/>
              </a:solidFill>
              <a:latin typeface="+mj-lt"/>
              <a:ea typeface="Gotham Light" charset="0"/>
              <a:cs typeface="Gotham Light" charset="0"/>
            </a:endParaRPr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600" y="328230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2"/>
                </a:solidFill>
              </a:defRPr>
            </a:lvl1pPr>
            <a:lvl2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2"/>
                </a:solidFill>
              </a:defRPr>
            </a:lvl6pPr>
            <a:lvl7pPr>
              <a:defRPr>
                <a:solidFill>
                  <a:schemeClr val="accent2"/>
                </a:solidFill>
              </a:defRPr>
            </a:lvl7pPr>
            <a:lvl8pPr>
              <a:defRPr>
                <a:solidFill>
                  <a:schemeClr val="accent2"/>
                </a:solidFill>
              </a:defRPr>
            </a:lvl8pPr>
            <a:lvl9pPr marL="2286000" indent="0">
              <a:buNone/>
              <a:defRPr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 smtClean="0">
                <a:latin typeface="Gotham Medium" panose="02000604030000020004" pitchFamily="50" charset="0"/>
              </a:rPr>
              <a:t>This bullet list is </a:t>
            </a:r>
            <a:r>
              <a:rPr lang="en-US" sz="1400" b="1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 smtClean="0">
                <a:latin typeface="Gotham Medium" panose="02000604030000020004" pitchFamily="50" charset="0"/>
              </a:rPr>
              <a:t>with </a:t>
            </a:r>
            <a:r>
              <a:rPr lang="en-US" sz="1400" b="1" dirty="0" smtClean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181501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117466" y="1828800"/>
            <a:ext cx="4267334" cy="2429933"/>
          </a:xfrm>
        </p:spPr>
        <p:txBody>
          <a:bodyPr lIns="182880" tIns="0" rIns="182880" bIns="0" anchor="ctr"/>
          <a:lstStyle>
            <a:lvl1pPr marL="0" indent="0" algn="ctr">
              <a:buNone/>
              <a:defRPr sz="24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97073" indent="0" algn="l">
              <a:buNone/>
              <a:defRPr sz="2200"/>
            </a:lvl2pPr>
            <a:lvl3pPr marL="596176" indent="0" algn="l">
              <a:buNone/>
              <a:defRPr sz="2200"/>
            </a:lvl3pPr>
            <a:lvl4pPr marL="883076" indent="0" algn="l">
              <a:buNone/>
              <a:defRPr sz="2200"/>
            </a:lvl4pPr>
            <a:lvl5pPr marL="1096722" indent="0" algn="l">
              <a:buNone/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05972" y="4568349"/>
            <a:ext cx="5095377" cy="14089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/>
            </a:lvl2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393999" y="4568349"/>
            <a:ext cx="5095377" cy="14089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6808974" y="1829393"/>
            <a:ext cx="4265426" cy="2429340"/>
          </a:xfrm>
        </p:spPr>
        <p:txBody>
          <a:bodyPr lIns="182880" tIns="0" rIns="182880" bIns="0" anchor="ctr"/>
          <a:lstStyle>
            <a:lvl1pPr marL="0" indent="0" algn="ctr">
              <a:buNone/>
              <a:defRPr sz="24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97073" indent="0" algn="l">
              <a:buNone/>
              <a:defRPr sz="2200"/>
            </a:lvl2pPr>
            <a:lvl3pPr marL="596176" indent="0" algn="l">
              <a:buNone/>
              <a:defRPr sz="2200"/>
            </a:lvl3pPr>
            <a:lvl4pPr marL="883076" indent="0" algn="l">
              <a:buNone/>
              <a:defRPr sz="2200"/>
            </a:lvl4pPr>
            <a:lvl5pPr marL="1096722" indent="0" algn="l">
              <a:buNone/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01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081602" y="1828800"/>
            <a:ext cx="2550598" cy="2442596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4817659" y="1825884"/>
            <a:ext cx="2556688" cy="2448428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 hasCustomPrompt="1"/>
          </p:nvPr>
        </p:nvSpPr>
        <p:spPr>
          <a:xfrm>
            <a:off x="8568647" y="1842230"/>
            <a:ext cx="2522550" cy="2415736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5974" y="4568512"/>
            <a:ext cx="3296065" cy="12311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56692" y="4568512"/>
            <a:ext cx="3296065" cy="12311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181890" y="4568512"/>
            <a:ext cx="3296065" cy="12311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245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3470669" y="1831339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1336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26" name="Content Placeholder 11"/>
          <p:cNvSpPr>
            <a:spLocks noGrp="1"/>
          </p:cNvSpPr>
          <p:nvPr>
            <p:ph sz="quarter" idx="23" hasCustomPrompt="1"/>
          </p:nvPr>
        </p:nvSpPr>
        <p:spPr>
          <a:xfrm>
            <a:off x="6245473" y="1831340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982231" y="1831340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464068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6226800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8991098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95865" y="1831340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1311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8163932" y="1828800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168570" y="3365945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5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163932" y="4026037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4437272" y="5563182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701336" y="1828800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5974" y="3365945"/>
            <a:ext cx="3296065" cy="472978"/>
          </a:xfrm>
        </p:spPr>
        <p:txBody>
          <a:bodyPr lIns="182880" tIns="0" rIns="182880" bIns="0"/>
          <a:lstStyle>
            <a:lvl1pPr marL="0" indent="0" algn="ctr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4443061" y="1828800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447699" y="3365945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1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701336" y="4026037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705974" y="5563182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3" name="Content Placeholder 11"/>
          <p:cNvSpPr>
            <a:spLocks noGrp="1"/>
          </p:cNvSpPr>
          <p:nvPr>
            <p:ph sz="quarter" idx="22" hasCustomPrompt="1"/>
          </p:nvPr>
        </p:nvSpPr>
        <p:spPr>
          <a:xfrm>
            <a:off x="4443061" y="4026037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8178997" y="5563182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07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theme" Target="../theme/theme1.xml"/><Relationship Id="rId31" Type="http://schemas.openxmlformats.org/officeDocument/2006/relationships/image" Target="../media/image1.png"/><Relationship Id="rId32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518" y="1430900"/>
            <a:ext cx="10778971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6518" y="505084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/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 cstate="print">
            <a:alphaModFix amt="60000"/>
            <a:extLst>
              <a:ext uri="{BEBA8EAE-BF5A-486C-A8C5-ECC9F3942E4B}">
                <a14:imgProps xmlns:a14="http://schemas.microsoft.com/office/drawing/2010/main">
                  <a14:imgLayer r:embed="rId32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253" y="6184729"/>
            <a:ext cx="449824" cy="4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17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8" r:id="rId28"/>
    <p:sldLayoutId id="2147483679" r:id="rId29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dt="0"/>
  <p:txStyles>
    <p:titleStyle>
      <a:lvl1pPr algn="ctr" defTabSz="586003" rtl="0" eaLnBrk="1" latinLnBrk="0" hangingPunct="1">
        <a:lnSpc>
          <a:spcPct val="85000"/>
        </a:lnSpc>
        <a:spcBef>
          <a:spcPct val="0"/>
        </a:spcBef>
        <a:buNone/>
        <a:defRPr sz="3600" b="0" i="0" kern="1200" cap="none" baseline="0">
          <a:solidFill>
            <a:schemeClr val="tx1"/>
          </a:solidFill>
          <a:latin typeface="+mj-lt"/>
          <a:ea typeface="Gotham Light" charset="0"/>
          <a:cs typeface="Gotham Light" charset="0"/>
        </a:defRPr>
      </a:lvl1pPr>
    </p:titleStyle>
    <p:bodyStyle>
      <a:lvl1pPr marL="57150" indent="-57150" algn="l" defTabSz="586003" rtl="0" eaLnBrk="1" latinLnBrk="0" hangingPunct="1">
        <a:lnSpc>
          <a:spcPct val="100000"/>
        </a:lnSpc>
        <a:spcBef>
          <a:spcPts val="1800"/>
        </a:spcBef>
        <a:buClrTx/>
        <a:buSzPct val="75000"/>
        <a:buFont typeface="Myriad Pro" panose="020B0503030403020204" pitchFamily="34" charset="0"/>
        <a:buChar char=" "/>
        <a:defRPr sz="2400" b="0" i="0" kern="1200">
          <a:solidFill>
            <a:schemeClr val="tx1"/>
          </a:solidFill>
          <a:latin typeface="+mn-lt"/>
          <a:ea typeface="Gotham Medium" panose="02000604030000020004" pitchFamily="50" charset="0"/>
          <a:cs typeface="Gotham Medium" panose="02000604030000020004" pitchFamily="50" charset="0"/>
        </a:defRPr>
      </a:lvl1pPr>
      <a:lvl2pPr marL="586003" indent="-288930" algn="l" defTabSz="58600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Lucida Grande"/>
        <a:buChar char="-"/>
        <a:defRPr sz="24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2pPr>
      <a:lvl3pPr marL="883074" indent="-286898" algn="l" defTabSz="58600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Lucida Grande"/>
        <a:buChar char="•"/>
        <a:defRPr sz="24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3pPr>
      <a:lvl4pPr marL="1200150" indent="-317500" algn="l" defTabSz="58600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Wingdings" panose="05000000000000000000" pitchFamily="2" charset="2"/>
        <a:buChar char="§"/>
        <a:defRPr sz="24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4pPr>
      <a:lvl5pPr marL="1371600" indent="-274638" algn="l" defTabSz="58600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Myriad Pro Light" panose="020B0403030403020204" pitchFamily="34" charset="0"/>
        <a:buChar char="-"/>
        <a:tabLst/>
        <a:defRPr sz="24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5pPr>
      <a:lvl6pPr marL="1719263" indent="-292100" algn="l" defTabSz="586003" rtl="0" eaLnBrk="1" latinLnBrk="0" hangingPunct="1">
        <a:spcBef>
          <a:spcPts val="448"/>
        </a:spcBef>
        <a:buClr>
          <a:schemeClr val="tx1"/>
        </a:buClr>
        <a:buSzPct val="70000"/>
        <a:buFont typeface="Montserrat"/>
        <a:buChar char=" "/>
        <a:defRPr lang="en-US" sz="2400" b="0" i="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Arial"/>
        </a:defRPr>
      </a:lvl6pPr>
      <a:lvl7pPr marL="2003425" indent="-288925" algn="l" defTabSz="586003" rtl="0" eaLnBrk="1" latinLnBrk="0" hangingPunct="1">
        <a:spcBef>
          <a:spcPct val="20000"/>
        </a:spcBef>
        <a:buSzPct val="70000"/>
        <a:buFont typeface="Montserrat"/>
        <a:buChar char=" "/>
        <a:defRPr lang="en-US" sz="24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7pPr>
      <a:lvl8pPr marL="2286000" indent="-282575" algn="l" defTabSz="586003" rtl="0" eaLnBrk="1" latinLnBrk="0" hangingPunct="1">
        <a:spcBef>
          <a:spcPct val="20000"/>
        </a:spcBef>
        <a:buSzPct val="70000"/>
        <a:buFont typeface="Montserrat"/>
        <a:buChar char=" "/>
        <a:defRPr lang="en-US" sz="24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8pPr>
      <a:lvl9pPr marL="2571750" indent="-285750" algn="l" defTabSz="586003" rtl="0" eaLnBrk="1" latinLnBrk="0" hangingPunct="1">
        <a:spcBef>
          <a:spcPct val="20000"/>
        </a:spcBef>
        <a:buSzPct val="70000"/>
        <a:buFont typeface="Montserrat"/>
        <a:buChar char=" "/>
        <a:defRPr lang="en-US" sz="240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9pPr>
    </p:bodyStyle>
    <p:otherStyle>
      <a:defPPr>
        <a:defRPr lang="en-US"/>
      </a:defPPr>
      <a:lvl1pPr marL="0" algn="l" defTabSz="58600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003" algn="l" defTabSz="58600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007" algn="l" defTabSz="58600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009" algn="l" defTabSz="58600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013" algn="l" defTabSz="58600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017" algn="l" defTabSz="58600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021" algn="l" defTabSz="58600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023" algn="l" defTabSz="58600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028" algn="l" defTabSz="58600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38.png"/><Relationship Id="rId3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40.png"/><Relationship Id="rId3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42.png"/><Relationship Id="rId3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50.png"/><Relationship Id="rId3" Type="http://schemas.openxmlformats.org/officeDocument/2006/relationships/image" Target="../media/image5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5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53.png"/><Relationship Id="rId3" Type="http://schemas.openxmlformats.org/officeDocument/2006/relationships/image" Target="../media/image5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55.png"/><Relationship Id="rId3" Type="http://schemas.openxmlformats.org/officeDocument/2006/relationships/image" Target="../media/image5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image" Target="../media/image60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5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2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4" Type="http://schemas.openxmlformats.org/officeDocument/2006/relationships/image" Target="../media/image63.png"/><Relationship Id="rId5" Type="http://schemas.openxmlformats.org/officeDocument/2006/relationships/image" Target="../media/image64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6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4" Type="http://schemas.openxmlformats.org/officeDocument/2006/relationships/image" Target="../media/image67.png"/><Relationship Id="rId5" Type="http://schemas.openxmlformats.org/officeDocument/2006/relationships/image" Target="../media/image68.png"/><Relationship Id="rId6" Type="http://schemas.openxmlformats.org/officeDocument/2006/relationships/image" Target="../media/image69.png"/><Relationship Id="rId7" Type="http://schemas.openxmlformats.org/officeDocument/2006/relationships/image" Target="../media/image70.png"/><Relationship Id="rId8" Type="http://schemas.openxmlformats.org/officeDocument/2006/relationships/image" Target="../media/image71.png"/><Relationship Id="rId9" Type="http://schemas.openxmlformats.org/officeDocument/2006/relationships/image" Target="../media/image72.png"/><Relationship Id="rId10" Type="http://schemas.openxmlformats.org/officeDocument/2006/relationships/image" Target="../media/image73.png"/><Relationship Id="rId11" Type="http://schemas.openxmlformats.org/officeDocument/2006/relationships/image" Target="../media/image74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6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4" Type="http://schemas.openxmlformats.org/officeDocument/2006/relationships/image" Target="../media/image77.png"/><Relationship Id="rId5" Type="http://schemas.openxmlformats.org/officeDocument/2006/relationships/image" Target="../media/image78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7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79.png"/><Relationship Id="rId3" Type="http://schemas.openxmlformats.org/officeDocument/2006/relationships/image" Target="../media/image8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4" Type="http://schemas.openxmlformats.org/officeDocument/2006/relationships/image" Target="../media/image83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8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4" Type="http://schemas.openxmlformats.org/officeDocument/2006/relationships/image" Target="../media/image86.png"/><Relationship Id="rId5" Type="http://schemas.openxmlformats.org/officeDocument/2006/relationships/image" Target="../media/image87.png"/><Relationship Id="rId6" Type="http://schemas.openxmlformats.org/officeDocument/2006/relationships/image" Target="../media/image88.png"/><Relationship Id="rId7" Type="http://schemas.openxmlformats.org/officeDocument/2006/relationships/image" Target="../media/image89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84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8.xml"/></Relationships>
</file>

<file path=ppt/slides/_rels/slide5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9.png"/><Relationship Id="rId12" Type="http://schemas.openxmlformats.org/officeDocument/2006/relationships/image" Target="../media/image100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0.png"/><Relationship Id="rId3" Type="http://schemas.openxmlformats.org/officeDocument/2006/relationships/image" Target="../media/image91.png"/><Relationship Id="rId4" Type="http://schemas.openxmlformats.org/officeDocument/2006/relationships/image" Target="../media/image92.png"/><Relationship Id="rId5" Type="http://schemas.openxmlformats.org/officeDocument/2006/relationships/image" Target="../media/image93.png"/><Relationship Id="rId6" Type="http://schemas.openxmlformats.org/officeDocument/2006/relationships/image" Target="../media/image94.png"/><Relationship Id="rId7" Type="http://schemas.openxmlformats.org/officeDocument/2006/relationships/image" Target="../media/image95.png"/><Relationship Id="rId8" Type="http://schemas.openxmlformats.org/officeDocument/2006/relationships/image" Target="../media/image96.png"/><Relationship Id="rId9" Type="http://schemas.openxmlformats.org/officeDocument/2006/relationships/image" Target="../media/image97.png"/><Relationship Id="rId10" Type="http://schemas.openxmlformats.org/officeDocument/2006/relationships/image" Target="../media/image9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4" Type="http://schemas.openxmlformats.org/officeDocument/2006/relationships/image" Target="../media/image103.png"/><Relationship Id="rId5" Type="http://schemas.openxmlformats.org/officeDocument/2006/relationships/image" Target="../media/image104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0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05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06.png"/><Relationship Id="rId3" Type="http://schemas.openxmlformats.org/officeDocument/2006/relationships/image" Target="../media/image10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0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09.png"/><Relationship Id="rId3" Type="http://schemas.openxmlformats.org/officeDocument/2006/relationships/image" Target="../media/image110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11.png"/><Relationship Id="rId3" Type="http://schemas.openxmlformats.org/officeDocument/2006/relationships/image" Target="../media/image112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13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4" Type="http://schemas.openxmlformats.org/officeDocument/2006/relationships/image" Target="../media/image116.png"/><Relationship Id="rId5" Type="http://schemas.openxmlformats.org/officeDocument/2006/relationships/image" Target="../media/image117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18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19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20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21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22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053596" y="5754414"/>
            <a:ext cx="2364545" cy="404237"/>
          </a:xfrm>
        </p:spPr>
        <p:txBody>
          <a:bodyPr/>
          <a:lstStyle/>
          <a:p>
            <a:r>
              <a:rPr lang="en-US" dirty="0"/>
              <a:t>@</a:t>
            </a:r>
            <a:r>
              <a:rPr lang="en-US" dirty="0" err="1" smtClean="0"/>
              <a:t>theJasonHelmick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9039178" y="5482639"/>
            <a:ext cx="2564242" cy="264346"/>
          </a:xfrm>
        </p:spPr>
        <p:txBody>
          <a:bodyPr/>
          <a:lstStyle/>
          <a:p>
            <a:r>
              <a:rPr lang="en-US" dirty="0" smtClean="0"/>
              <a:t>Author/Pluralsight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39178" y="5046509"/>
            <a:ext cx="3544396" cy="291159"/>
          </a:xfrm>
        </p:spPr>
        <p:txBody>
          <a:bodyPr/>
          <a:lstStyle/>
          <a:p>
            <a:r>
              <a:rPr lang="en-US" dirty="0"/>
              <a:t>Jason Helmick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Workshop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76" y="4623383"/>
            <a:ext cx="1627632" cy="1627632"/>
          </a:xfrm>
        </p:spPr>
      </p:pic>
      <p:pic>
        <p:nvPicPr>
          <p:cNvPr id="8" name="Picture Placehold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721" y="4604185"/>
            <a:ext cx="1627632" cy="1577247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</p:pic>
      <p:sp>
        <p:nvSpPr>
          <p:cNvPr id="15" name="Text Placeholder 3"/>
          <p:cNvSpPr txBox="1">
            <a:spLocks/>
          </p:cNvSpPr>
          <p:nvPr/>
        </p:nvSpPr>
        <p:spPr>
          <a:xfrm>
            <a:off x="2990475" y="5746985"/>
            <a:ext cx="2364545" cy="40423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Tx/>
              <a:buNone/>
              <a:defRPr sz="1800" b="0" i="0" kern="120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dirty="0" smtClean="0"/>
              <a:t>@</a:t>
            </a:r>
            <a:r>
              <a:rPr lang="en-US" dirty="0" err="1" smtClean="0"/>
              <a:t>JSnover</a:t>
            </a:r>
            <a:endParaRPr lang="en-US" dirty="0"/>
          </a:p>
        </p:txBody>
      </p:sp>
      <p:sp>
        <p:nvSpPr>
          <p:cNvPr id="16" name="Text Placeholder 17"/>
          <p:cNvSpPr txBox="1">
            <a:spLocks/>
          </p:cNvSpPr>
          <p:nvPr/>
        </p:nvSpPr>
        <p:spPr>
          <a:xfrm>
            <a:off x="2990475" y="5482639"/>
            <a:ext cx="3824663" cy="27177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Tx/>
              <a:buNone/>
              <a:defRPr sz="1600" b="0" i="0" kern="120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mtClean="0"/>
              <a:t>Technical Fellow/Microsoft</a:t>
            </a:r>
            <a:endParaRPr lang="en-US" dirty="0"/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2990475" y="5110164"/>
            <a:ext cx="3544396" cy="29115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Tx/>
              <a:buNone/>
              <a:defRPr sz="2400" b="0" i="0" kern="120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dirty="0" smtClean="0"/>
              <a:t>Jeffrey Snover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3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Customize the s</a:t>
            </a:r>
            <a:r>
              <a:rPr lang="en-GB" dirty="0" smtClean="0"/>
              <a:t>hell </a:t>
            </a:r>
            <a:r>
              <a:rPr lang="en-GB" dirty="0"/>
              <a:t>for comfort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83" y="1379023"/>
            <a:ext cx="3583798" cy="4068095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0795" y="1359986"/>
            <a:ext cx="3606098" cy="4093926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4446" y="1353745"/>
            <a:ext cx="3581520" cy="4064462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219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Getting familiar with the shell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79413" y="1011722"/>
            <a:ext cx="6349916" cy="5731705"/>
          </a:xfrm>
        </p:spPr>
        <p:txBody>
          <a:bodyPr/>
          <a:lstStyle/>
          <a:p>
            <a:r>
              <a:rPr lang="en-US" dirty="0" smtClean="0"/>
              <a:t>Cmdlets : Verb – Noun</a:t>
            </a:r>
          </a:p>
          <a:p>
            <a:r>
              <a:rPr lang="en-US" dirty="0" smtClean="0"/>
              <a:t>Native commands work!</a:t>
            </a:r>
          </a:p>
          <a:p>
            <a:r>
              <a:rPr lang="en-US" dirty="0" smtClean="0"/>
              <a:t>Examples – Ping, </a:t>
            </a:r>
            <a:r>
              <a:rPr lang="en-US" dirty="0" err="1" smtClean="0"/>
              <a:t>IPConfig</a:t>
            </a:r>
            <a:r>
              <a:rPr lang="en-US" dirty="0" smtClean="0"/>
              <a:t>, </a:t>
            </a:r>
            <a:r>
              <a:rPr lang="en-US" dirty="0" err="1" smtClean="0"/>
              <a:t>calc</a:t>
            </a:r>
            <a:r>
              <a:rPr lang="en-US" dirty="0" smtClean="0"/>
              <a:t>, notepad, </a:t>
            </a:r>
            <a:r>
              <a:rPr lang="en-US" dirty="0" err="1" smtClean="0"/>
              <a:t>mspaint</a:t>
            </a:r>
            <a:endParaRPr lang="en-US" dirty="0" smtClean="0"/>
          </a:p>
          <a:p>
            <a:r>
              <a:rPr lang="en-US" dirty="0" err="1"/>
              <a:t>cls</a:t>
            </a:r>
            <a:r>
              <a:rPr lang="en-US" dirty="0"/>
              <a:t> - Clear-Host</a:t>
            </a:r>
          </a:p>
          <a:p>
            <a:r>
              <a:rPr lang="en-US" dirty="0"/>
              <a:t>cd - Set-Location</a:t>
            </a:r>
          </a:p>
          <a:p>
            <a:r>
              <a:rPr lang="en-US" dirty="0" err="1"/>
              <a:t>dir</a:t>
            </a:r>
            <a:r>
              <a:rPr lang="en-US" dirty="0"/>
              <a:t>, </a:t>
            </a:r>
            <a:r>
              <a:rPr lang="en-US" dirty="0" err="1"/>
              <a:t>ls</a:t>
            </a:r>
            <a:r>
              <a:rPr lang="en-US" dirty="0"/>
              <a:t> - Get-</a:t>
            </a:r>
            <a:r>
              <a:rPr lang="en-US" dirty="0" err="1"/>
              <a:t>Childitem</a:t>
            </a:r>
            <a:endParaRPr lang="en-US" dirty="0"/>
          </a:p>
          <a:p>
            <a:r>
              <a:rPr lang="en-US" dirty="0"/>
              <a:t>type, cat - Get-Content</a:t>
            </a:r>
          </a:p>
          <a:p>
            <a:r>
              <a:rPr lang="en-US" dirty="0"/>
              <a:t>Copy, </a:t>
            </a:r>
            <a:r>
              <a:rPr lang="en-US" dirty="0" err="1"/>
              <a:t>cp</a:t>
            </a:r>
            <a:r>
              <a:rPr lang="en-US" dirty="0"/>
              <a:t> - Copy-item</a:t>
            </a:r>
          </a:p>
        </p:txBody>
      </p:sp>
    </p:spTree>
    <p:extLst>
      <p:ext uri="{BB962C8B-B14F-4D97-AF65-F5344CB8AC3E}">
        <p14:creationId xmlns:p14="http://schemas.microsoft.com/office/powerpoint/2010/main" val="373060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Help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37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Why you need help</a:t>
            </a:r>
          </a:p>
          <a:p>
            <a:r>
              <a:rPr lang="en-GB" dirty="0" smtClean="0"/>
              <a:t>Updatable Help</a:t>
            </a:r>
          </a:p>
          <a:p>
            <a:r>
              <a:rPr lang="en-GB" dirty="0" smtClean="0"/>
              <a:t>Discoverability with the Help system</a:t>
            </a:r>
          </a:p>
          <a:p>
            <a:r>
              <a:rPr lang="en-GB" dirty="0" smtClean="0"/>
              <a:t>Understanding Syntax</a:t>
            </a:r>
          </a:p>
          <a:p>
            <a:r>
              <a:rPr lang="en-GB" dirty="0" smtClean="0"/>
              <a:t>Real-World using Help</a:t>
            </a:r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61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Why you need help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Vast resource at your finger tips to help make you successful </a:t>
            </a:r>
          </a:p>
          <a:p>
            <a:r>
              <a:rPr lang="en-US" dirty="0" smtClean="0"/>
              <a:t>Don’t memorize – Discover!</a:t>
            </a:r>
          </a:p>
          <a:p>
            <a:r>
              <a:rPr lang="en-US" dirty="0" smtClean="0"/>
              <a:t>Thousands of cmdlets – all have help!</a:t>
            </a:r>
          </a:p>
          <a:p>
            <a:r>
              <a:rPr lang="en-US" dirty="0" smtClean="0"/>
              <a:t>Scripting resources and information</a:t>
            </a:r>
          </a:p>
          <a:p>
            <a:r>
              <a:rPr lang="en-US" dirty="0" smtClean="0"/>
              <a:t>Advanced PowerShell configuration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261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Updatable Help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79413" y="4635287"/>
            <a:ext cx="11525250" cy="2043325"/>
          </a:xfrm>
        </p:spPr>
        <p:txBody>
          <a:bodyPr/>
          <a:lstStyle/>
          <a:p>
            <a:r>
              <a:rPr lang="en-US" dirty="0" smtClean="0"/>
              <a:t>Update to the latest version of Help</a:t>
            </a:r>
          </a:p>
          <a:p>
            <a:r>
              <a:rPr lang="en-US" dirty="0" smtClean="0"/>
              <a:t>Save-Help to save to a local location</a:t>
            </a:r>
            <a:endParaRPr lang="en-US" dirty="0"/>
          </a:p>
        </p:txBody>
      </p:sp>
      <p:pic>
        <p:nvPicPr>
          <p:cNvPr id="5" name="Picture 4" descr="Update-Hel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379" y="1029407"/>
            <a:ext cx="9805968" cy="329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2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Discoverability with the Help system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44873" y="1139180"/>
            <a:ext cx="11525250" cy="5303083"/>
          </a:xfrm>
        </p:spPr>
        <p:txBody>
          <a:bodyPr/>
          <a:lstStyle/>
          <a:p>
            <a:r>
              <a:rPr lang="en-US" dirty="0" smtClean="0"/>
              <a:t>Get-Help versus Help and Man</a:t>
            </a:r>
          </a:p>
          <a:p>
            <a:r>
              <a:rPr lang="en-US" dirty="0"/>
              <a:t>Help &lt;cmdlet&gt;</a:t>
            </a:r>
          </a:p>
          <a:p>
            <a:r>
              <a:rPr lang="en-US" dirty="0"/>
              <a:t>Help *partial*</a:t>
            </a:r>
          </a:p>
          <a:p>
            <a:r>
              <a:rPr lang="en-US" dirty="0"/>
              <a:t>Help &lt;verb/noun&gt;</a:t>
            </a:r>
          </a:p>
          <a:p>
            <a:r>
              <a:rPr lang="en-US" dirty="0"/>
              <a:t>Help &lt;cmdlet&gt; -Full</a:t>
            </a:r>
          </a:p>
          <a:p>
            <a:r>
              <a:rPr lang="en-US" dirty="0"/>
              <a:t>Help &lt;cmdlet&gt; -</a:t>
            </a:r>
            <a:r>
              <a:rPr lang="en-US" dirty="0" smtClean="0"/>
              <a:t>Online</a:t>
            </a:r>
          </a:p>
          <a:p>
            <a:r>
              <a:rPr lang="en-US" dirty="0"/>
              <a:t>Help &lt;cmdlet&gt; </a:t>
            </a:r>
            <a:r>
              <a:rPr lang="en-US" dirty="0" smtClean="0"/>
              <a:t>-</a:t>
            </a:r>
            <a:r>
              <a:rPr lang="en-US" dirty="0" err="1" smtClean="0"/>
              <a:t>ShowCommand</a:t>
            </a:r>
            <a:endParaRPr lang="en-US" dirty="0"/>
          </a:p>
          <a:p>
            <a:r>
              <a:rPr lang="en-US" dirty="0"/>
              <a:t>Get-Help About_*</a:t>
            </a:r>
          </a:p>
        </p:txBody>
      </p:sp>
      <p:pic>
        <p:nvPicPr>
          <p:cNvPr id="5" name="Picture 4" descr="hel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648" y="2041510"/>
            <a:ext cx="6644684" cy="296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2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Understanding Syntax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43756" y="3705612"/>
            <a:ext cx="11525250" cy="786298"/>
          </a:xfrm>
        </p:spPr>
        <p:txBody>
          <a:bodyPr/>
          <a:lstStyle/>
          <a:p>
            <a:r>
              <a:rPr lang="en-US" dirty="0" smtClean="0"/>
              <a:t>The meaning of Syntax</a:t>
            </a:r>
          </a:p>
          <a:p>
            <a:endParaRPr lang="en-US" dirty="0"/>
          </a:p>
        </p:txBody>
      </p:sp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298" y="1686404"/>
            <a:ext cx="10403076" cy="1901760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22340" y="1003512"/>
            <a:ext cx="11525250" cy="786298"/>
          </a:xfrm>
          <a:prstGeom prst="rect">
            <a:avLst/>
          </a:prstGeom>
        </p:spPr>
        <p:txBody>
          <a:bodyPr/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Parameter sets</a:t>
            </a:r>
          </a:p>
          <a:p>
            <a:endParaRPr lang="en-US" dirty="0"/>
          </a:p>
        </p:txBody>
      </p:sp>
      <p:pic>
        <p:nvPicPr>
          <p:cNvPr id="17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28" y="4501756"/>
            <a:ext cx="10375878" cy="1060904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1557190" y="5758389"/>
            <a:ext cx="2583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-</a:t>
            </a:r>
            <a:r>
              <a:rPr lang="en-US" smtClean="0"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 Indicates A Parameter</a:t>
            </a:r>
            <a:endParaRPr lang="en-US" dirty="0">
              <a:latin typeface="Arial Bold" charset="0"/>
              <a:ea typeface="MS PGothic" charset="0"/>
              <a:cs typeface="MS PGothic" charset="0"/>
              <a:sym typeface="Arial Bold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511908" y="6216680"/>
            <a:ext cx="26098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&lt;&gt;</a:t>
            </a:r>
            <a:r>
              <a:rPr lang="en-US" dirty="0"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 </a:t>
            </a:r>
            <a:r>
              <a:rPr lang="en-US" dirty="0" smtClean="0"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Indicates </a:t>
            </a:r>
            <a:r>
              <a:rPr lang="en-US" dirty="0"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Arguments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851828" y="5771483"/>
            <a:ext cx="38499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[]</a:t>
            </a:r>
            <a:r>
              <a:rPr lang="en-US" dirty="0"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 Argument Accepts Multiple Values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036406" y="5706013"/>
            <a:ext cx="22886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[</a:t>
            </a:r>
            <a:r>
              <a:rPr lang="en-US" dirty="0" err="1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Param</a:t>
            </a:r>
            <a:r>
              <a:rPr lang="en-US" dirty="0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] </a:t>
            </a:r>
            <a:r>
              <a:rPr lang="en-US" dirty="0"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is Positional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032580" y="6125022"/>
            <a:ext cx="25581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[</a:t>
            </a:r>
            <a:r>
              <a:rPr lang="en-US" dirty="0" err="1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Param</a:t>
            </a:r>
            <a:r>
              <a:rPr lang="en-US" dirty="0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 </a:t>
            </a:r>
            <a:r>
              <a:rPr lang="en-US" dirty="0" err="1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Arg</a:t>
            </a:r>
            <a:r>
              <a:rPr lang="en-US" dirty="0">
                <a:solidFill>
                  <a:srgbClr val="FF00FF"/>
                </a:solidFill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]</a:t>
            </a:r>
            <a:r>
              <a:rPr lang="en-US" dirty="0"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 is Optional</a:t>
            </a:r>
          </a:p>
        </p:txBody>
      </p:sp>
    </p:spTree>
    <p:extLst>
      <p:ext uri="{BB962C8B-B14F-4D97-AF65-F5344CB8AC3E}">
        <p14:creationId xmlns:p14="http://schemas.microsoft.com/office/powerpoint/2010/main" val="15488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Real-World using Help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 descr="Examp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55" y="1208530"/>
            <a:ext cx="11450825" cy="502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Pipeline: Getting Connected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38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can I get the slides and labs?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78943" y="4419600"/>
            <a:ext cx="9486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http://</a:t>
            </a:r>
            <a:r>
              <a:rPr lang="en-US" sz="3200" dirty="0" err="1" smtClean="0"/>
              <a:t>Github</a:t>
            </a:r>
            <a:r>
              <a:rPr lang="en-US" sz="3200" dirty="0" smtClean="0"/>
              <a:t>/</a:t>
            </a:r>
            <a:r>
              <a:rPr lang="en-US" sz="3200" dirty="0" err="1" smtClean="0"/>
              <a:t>theJasonHelmick</a:t>
            </a:r>
            <a:r>
              <a:rPr lang="en-US" sz="3200" dirty="0" smtClean="0"/>
              <a:t>/</a:t>
            </a:r>
            <a:r>
              <a:rPr lang="en-US" sz="3200" dirty="0" err="1" smtClean="0"/>
              <a:t>SpiceWorld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03261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What’s the pipeline and what does it do?</a:t>
            </a:r>
          </a:p>
          <a:p>
            <a:r>
              <a:rPr lang="en-GB" dirty="0" smtClean="0"/>
              <a:t>Exporting/Importing CSV</a:t>
            </a:r>
          </a:p>
          <a:p>
            <a:r>
              <a:rPr lang="en-GB" dirty="0" smtClean="0"/>
              <a:t>Exporting/Importing XML</a:t>
            </a:r>
          </a:p>
          <a:p>
            <a:r>
              <a:rPr lang="en-GB" dirty="0" smtClean="0"/>
              <a:t>Other files and printers</a:t>
            </a:r>
          </a:p>
          <a:p>
            <a:r>
              <a:rPr lang="en-GB" dirty="0" smtClean="0"/>
              <a:t>Displaying information in a GUI</a:t>
            </a:r>
          </a:p>
          <a:p>
            <a:r>
              <a:rPr lang="en-GB" dirty="0" smtClean="0"/>
              <a:t>Making a webpage of information</a:t>
            </a:r>
          </a:p>
          <a:p>
            <a:r>
              <a:rPr lang="en-GB" dirty="0" smtClean="0"/>
              <a:t>Cmdlets that kill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36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What’s the pipeline and what does it do?</a:t>
            </a:r>
            <a:br>
              <a:rPr lang="en-GB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9967" y="1124002"/>
            <a:ext cx="654486" cy="10068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02" y="3522963"/>
            <a:ext cx="11335253" cy="3921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396" y="5170717"/>
            <a:ext cx="6473265" cy="10614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/>
          </p:cNvSpPr>
          <p:nvPr/>
        </p:nvSpPr>
        <p:spPr bwMode="auto">
          <a:xfrm>
            <a:off x="597560" y="1354020"/>
            <a:ext cx="9983788" cy="66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800" dirty="0">
                <a:solidFill>
                  <a:schemeClr val="tx1"/>
                </a:solidFill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Pipe character located above the Enter key</a:t>
            </a:r>
          </a:p>
        </p:txBody>
      </p:sp>
      <p:sp>
        <p:nvSpPr>
          <p:cNvPr id="11" name="Rectangle 6"/>
          <p:cNvSpPr>
            <a:spLocks/>
          </p:cNvSpPr>
          <p:nvPr/>
        </p:nvSpPr>
        <p:spPr bwMode="auto">
          <a:xfrm>
            <a:off x="1144530" y="4169934"/>
            <a:ext cx="8350502" cy="258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 eaLnBrk="1" hangingPunct="1"/>
            <a:endParaRPr lang="en-US" sz="3800" dirty="0">
              <a:solidFill>
                <a:schemeClr val="tx1"/>
              </a:solidFill>
              <a:latin typeface="Arial Bold" charset="0"/>
              <a:ea typeface="MS PGothic" charset="0"/>
              <a:cs typeface="ヒラギノ角ゴ ProN W3" charset="0"/>
              <a:sym typeface="Arial Bold" charset="0"/>
            </a:endParaRPr>
          </a:p>
        </p:txBody>
      </p:sp>
      <p:sp>
        <p:nvSpPr>
          <p:cNvPr id="12" name="AutoShape 3"/>
          <p:cNvSpPr>
            <a:spLocks/>
          </p:cNvSpPr>
          <p:nvPr/>
        </p:nvSpPr>
        <p:spPr bwMode="auto">
          <a:xfrm>
            <a:off x="1168400" y="9499600"/>
            <a:ext cx="6172200" cy="1714500"/>
          </a:xfrm>
          <a:custGeom>
            <a:avLst/>
            <a:gdLst>
              <a:gd name="T0" fmla="*/ 2147483646 w 18768"/>
              <a:gd name="T1" fmla="*/ 0 h 21600"/>
              <a:gd name="T2" fmla="*/ 0 w 18768"/>
              <a:gd name="T3" fmla="*/ 2147483646 h 21600"/>
              <a:gd name="T4" fmla="*/ 0 w 18768"/>
              <a:gd name="T5" fmla="*/ 2147483646 h 21600"/>
              <a:gd name="T6" fmla="*/ 2147483646 w 18768"/>
              <a:gd name="T7" fmla="*/ 2147483646 h 21600"/>
              <a:gd name="T8" fmla="*/ 2147483646 w 18768"/>
              <a:gd name="T9" fmla="*/ 2147483646 h 21600"/>
              <a:gd name="T10" fmla="*/ 2147483646 w 18768"/>
              <a:gd name="T11" fmla="*/ 2147483646 h 21600"/>
              <a:gd name="T12" fmla="*/ 2147483646 w 18768"/>
              <a:gd name="T13" fmla="*/ 2147483646 h 21600"/>
              <a:gd name="T14" fmla="*/ 2147483646 w 18768"/>
              <a:gd name="T15" fmla="*/ 2147483646 h 21600"/>
              <a:gd name="T16" fmla="*/ 2147483646 w 18768"/>
              <a:gd name="T17" fmla="*/ 2147483646 h 21600"/>
              <a:gd name="T18" fmla="*/ 2147483646 w 18768"/>
              <a:gd name="T19" fmla="*/ 2147483646 h 21600"/>
              <a:gd name="T20" fmla="*/ 2147483646 w 18768"/>
              <a:gd name="T21" fmla="*/ 0 h 21600"/>
              <a:gd name="T22" fmla="*/ 2147483646 w 18768"/>
              <a:gd name="T23" fmla="*/ 0 h 21600"/>
              <a:gd name="T24" fmla="*/ 2147483646 w 18768"/>
              <a:gd name="T25" fmla="*/ 0 h 216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8768"/>
              <a:gd name="T40" fmla="*/ 0 h 21600"/>
              <a:gd name="T41" fmla="*/ 18768 w 18768"/>
              <a:gd name="T42" fmla="*/ 21600 h 216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8768" h="21600">
                <a:moveTo>
                  <a:pt x="772" y="0"/>
                </a:moveTo>
                <a:cubicBezTo>
                  <a:pt x="346" y="0"/>
                  <a:pt x="0" y="1433"/>
                  <a:pt x="0" y="3200"/>
                </a:cubicBezTo>
                <a:lnTo>
                  <a:pt x="0" y="18400"/>
                </a:lnTo>
                <a:cubicBezTo>
                  <a:pt x="0" y="20167"/>
                  <a:pt x="346" y="21600"/>
                  <a:pt x="772" y="21600"/>
                </a:cubicBezTo>
                <a:lnTo>
                  <a:pt x="17995" y="21600"/>
                </a:lnTo>
                <a:cubicBezTo>
                  <a:pt x="18422" y="21600"/>
                  <a:pt x="18768" y="20167"/>
                  <a:pt x="18768" y="18400"/>
                </a:cubicBezTo>
                <a:lnTo>
                  <a:pt x="18768" y="14515"/>
                </a:lnTo>
                <a:lnTo>
                  <a:pt x="21600" y="12910"/>
                </a:lnTo>
                <a:lnTo>
                  <a:pt x="18768" y="11310"/>
                </a:lnTo>
                <a:lnTo>
                  <a:pt x="18768" y="3200"/>
                </a:lnTo>
                <a:cubicBezTo>
                  <a:pt x="18768" y="1433"/>
                  <a:pt x="18422" y="0"/>
                  <a:pt x="17995" y="0"/>
                </a:cubicBezTo>
                <a:lnTo>
                  <a:pt x="772" y="0"/>
                </a:lnTo>
                <a:close/>
                <a:moveTo>
                  <a:pt x="772" y="0"/>
                </a:moveTo>
              </a:path>
            </a:pathLst>
          </a:cu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B1852A"/>
              </a:gs>
            </a:gsLst>
            <a:lin ang="0" scaled="1"/>
          </a:gra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3" name="AutoShape 3"/>
          <p:cNvSpPr>
            <a:spLocks/>
          </p:cNvSpPr>
          <p:nvPr/>
        </p:nvSpPr>
        <p:spPr bwMode="auto">
          <a:xfrm>
            <a:off x="1320800" y="9652000"/>
            <a:ext cx="6172200" cy="1714500"/>
          </a:xfrm>
          <a:custGeom>
            <a:avLst/>
            <a:gdLst>
              <a:gd name="T0" fmla="*/ 2147483646 w 18768"/>
              <a:gd name="T1" fmla="*/ 0 h 21600"/>
              <a:gd name="T2" fmla="*/ 0 w 18768"/>
              <a:gd name="T3" fmla="*/ 2147483646 h 21600"/>
              <a:gd name="T4" fmla="*/ 0 w 18768"/>
              <a:gd name="T5" fmla="*/ 2147483646 h 21600"/>
              <a:gd name="T6" fmla="*/ 2147483646 w 18768"/>
              <a:gd name="T7" fmla="*/ 2147483646 h 21600"/>
              <a:gd name="T8" fmla="*/ 2147483646 w 18768"/>
              <a:gd name="T9" fmla="*/ 2147483646 h 21600"/>
              <a:gd name="T10" fmla="*/ 2147483646 w 18768"/>
              <a:gd name="T11" fmla="*/ 2147483646 h 21600"/>
              <a:gd name="T12" fmla="*/ 2147483646 w 18768"/>
              <a:gd name="T13" fmla="*/ 2147483646 h 21600"/>
              <a:gd name="T14" fmla="*/ 2147483646 w 18768"/>
              <a:gd name="T15" fmla="*/ 2147483646 h 21600"/>
              <a:gd name="T16" fmla="*/ 2147483646 w 18768"/>
              <a:gd name="T17" fmla="*/ 2147483646 h 21600"/>
              <a:gd name="T18" fmla="*/ 2147483646 w 18768"/>
              <a:gd name="T19" fmla="*/ 2147483646 h 21600"/>
              <a:gd name="T20" fmla="*/ 2147483646 w 18768"/>
              <a:gd name="T21" fmla="*/ 0 h 21600"/>
              <a:gd name="T22" fmla="*/ 2147483646 w 18768"/>
              <a:gd name="T23" fmla="*/ 0 h 21600"/>
              <a:gd name="T24" fmla="*/ 2147483646 w 18768"/>
              <a:gd name="T25" fmla="*/ 0 h 216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8768"/>
              <a:gd name="T40" fmla="*/ 0 h 21600"/>
              <a:gd name="T41" fmla="*/ 18768 w 18768"/>
              <a:gd name="T42" fmla="*/ 21600 h 216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8768" h="21600">
                <a:moveTo>
                  <a:pt x="772" y="0"/>
                </a:moveTo>
                <a:cubicBezTo>
                  <a:pt x="346" y="0"/>
                  <a:pt x="0" y="1433"/>
                  <a:pt x="0" y="3200"/>
                </a:cubicBezTo>
                <a:lnTo>
                  <a:pt x="0" y="18400"/>
                </a:lnTo>
                <a:cubicBezTo>
                  <a:pt x="0" y="20167"/>
                  <a:pt x="346" y="21600"/>
                  <a:pt x="772" y="21600"/>
                </a:cubicBezTo>
                <a:lnTo>
                  <a:pt x="17995" y="21600"/>
                </a:lnTo>
                <a:cubicBezTo>
                  <a:pt x="18422" y="21600"/>
                  <a:pt x="18768" y="20167"/>
                  <a:pt x="18768" y="18400"/>
                </a:cubicBezTo>
                <a:lnTo>
                  <a:pt x="18768" y="14515"/>
                </a:lnTo>
                <a:lnTo>
                  <a:pt x="21600" y="12910"/>
                </a:lnTo>
                <a:lnTo>
                  <a:pt x="18768" y="11310"/>
                </a:lnTo>
                <a:lnTo>
                  <a:pt x="18768" y="3200"/>
                </a:lnTo>
                <a:cubicBezTo>
                  <a:pt x="18768" y="1433"/>
                  <a:pt x="18422" y="0"/>
                  <a:pt x="17995" y="0"/>
                </a:cubicBezTo>
                <a:lnTo>
                  <a:pt x="772" y="0"/>
                </a:lnTo>
                <a:close/>
                <a:moveTo>
                  <a:pt x="772" y="0"/>
                </a:moveTo>
              </a:path>
            </a:pathLst>
          </a:cu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B1852A"/>
              </a:gs>
            </a:gsLst>
            <a:lin ang="0" scaled="1"/>
          </a:gra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665783" y="2867593"/>
            <a:ext cx="392762" cy="53685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231558" y="2199798"/>
            <a:ext cx="603527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Connects cmdlets to produce better results</a:t>
            </a:r>
            <a:endParaRPr lang="en-US" sz="2400" dirty="0">
              <a:latin typeface="Arial Bold" charset="0"/>
              <a:ea typeface="MS PGothic" charset="0"/>
              <a:cs typeface="ヒラギノ角ゴ ProN W3" charset="0"/>
              <a:sym typeface="Arial Bold" charset="0"/>
            </a:endParaRPr>
          </a:p>
          <a:p>
            <a:endParaRPr lang="en-US" dirty="0"/>
          </a:p>
        </p:txBody>
      </p:sp>
      <p:sp>
        <p:nvSpPr>
          <p:cNvPr id="17" name="Down Arrow 16"/>
          <p:cNvSpPr/>
          <p:nvPr/>
        </p:nvSpPr>
        <p:spPr>
          <a:xfrm>
            <a:off x="8557517" y="2875959"/>
            <a:ext cx="392762" cy="53685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278021" y="4229373"/>
            <a:ext cx="766102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Can be broken into several lines </a:t>
            </a:r>
            <a:r>
              <a:rPr lang="en-US" sz="2400" dirty="0" smtClean="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to increase readability</a:t>
            </a:r>
            <a:endParaRPr lang="en-US" sz="2400" dirty="0">
              <a:latin typeface="Arial Bold" charset="0"/>
              <a:ea typeface="MS PGothic" charset="0"/>
              <a:cs typeface="ヒラギノ角ゴ ProN W3" charset="0"/>
              <a:sym typeface="Arial Bold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4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Exporting/Importing CSV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" y="871040"/>
            <a:ext cx="10107086" cy="2575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639" y="2336304"/>
            <a:ext cx="9546037" cy="285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083" y="3765323"/>
            <a:ext cx="10404540" cy="29392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0990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Exporting/Importing XML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95" y="3655463"/>
            <a:ext cx="11183734" cy="2694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986" y="1656259"/>
            <a:ext cx="11138617" cy="1292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15736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Other files and printers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841" y="1164020"/>
            <a:ext cx="9860203" cy="24706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309" y="3380185"/>
            <a:ext cx="9190726" cy="22976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501" y="4429647"/>
            <a:ext cx="9129936" cy="22824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3884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Displaying information in a GUI</a:t>
            </a:r>
            <a:br>
              <a:rPr lang="en-GB" dirty="0"/>
            </a:br>
            <a:endParaRPr lang="en-US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4" y="916583"/>
            <a:ext cx="11083255" cy="27759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872" y="2344680"/>
            <a:ext cx="6686140" cy="43181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953" y="3206099"/>
            <a:ext cx="5256751" cy="31837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2275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Making a webpage of information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" y="1223868"/>
            <a:ext cx="11583993" cy="25491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390" y="3800573"/>
            <a:ext cx="8782458" cy="29274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938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Cmdlets that kill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623161" y="1064098"/>
            <a:ext cx="5459655" cy="2746265"/>
          </a:xfrm>
        </p:spPr>
        <p:txBody>
          <a:bodyPr/>
          <a:lstStyle/>
          <a:p>
            <a:r>
              <a:rPr lang="en-US" dirty="0"/>
              <a:t>Stop-Process / kill</a:t>
            </a:r>
          </a:p>
          <a:p>
            <a:r>
              <a:rPr lang="en-US" dirty="0"/>
              <a:t>Stop-service</a:t>
            </a:r>
          </a:p>
          <a:p>
            <a:r>
              <a:rPr lang="en-US" dirty="0"/>
              <a:t>$</a:t>
            </a:r>
            <a:r>
              <a:rPr lang="en-US" dirty="0" err="1"/>
              <a:t>ConfirmPreference</a:t>
            </a:r>
            <a:endParaRPr lang="en-US" dirty="0"/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098922" y="1059370"/>
            <a:ext cx="4278095" cy="2746265"/>
          </a:xfrm>
          <a:prstGeom prst="rect">
            <a:avLst/>
          </a:prstGeom>
        </p:spPr>
        <p:txBody>
          <a:bodyPr/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$</a:t>
            </a:r>
            <a:r>
              <a:rPr lang="en-US" dirty="0" err="1" smtClean="0"/>
              <a:t>WhatIfPreference</a:t>
            </a:r>
            <a:endParaRPr lang="en-US" dirty="0" smtClean="0"/>
          </a:p>
          <a:p>
            <a:r>
              <a:rPr lang="en-US" dirty="0" smtClean="0"/>
              <a:t>-</a:t>
            </a:r>
            <a:r>
              <a:rPr lang="en-US" dirty="0"/>
              <a:t>Confirm</a:t>
            </a:r>
          </a:p>
          <a:p>
            <a:r>
              <a:rPr lang="en-US" dirty="0"/>
              <a:t>-</a:t>
            </a:r>
            <a:r>
              <a:rPr lang="en-US" dirty="0" err="1"/>
              <a:t>Whatif</a:t>
            </a:r>
            <a:endParaRPr lang="en-US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737" y="3375397"/>
            <a:ext cx="10832577" cy="5844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637" y="4658097"/>
            <a:ext cx="10887130" cy="19483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6882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Extending the Shell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31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  <a:p>
            <a:r>
              <a:rPr lang="en-GB" dirty="0" smtClean="0"/>
              <a:t>Finding and adding Modules</a:t>
            </a:r>
          </a:p>
          <a:p>
            <a:r>
              <a:rPr lang="en-GB" dirty="0" smtClean="0"/>
              <a:t>Discovering new commands</a:t>
            </a:r>
          </a:p>
          <a:p>
            <a:r>
              <a:rPr lang="en-GB" dirty="0" smtClean="0"/>
              <a:t>The real world of cmdlets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34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dirty="0" smtClean="0"/>
              <a:t>Course Topics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655273456"/>
              </p:ext>
            </p:extLst>
          </p:nvPr>
        </p:nvGraphicFramePr>
        <p:xfrm>
          <a:off x="379413" y="1417636"/>
          <a:ext cx="11525250" cy="46057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62625"/>
                <a:gridCol w="5762625"/>
              </a:tblGrid>
              <a:tr h="767632">
                <a:tc gridSpan="2">
                  <a:txBody>
                    <a:bodyPr/>
                    <a:lstStyle/>
                    <a:p>
                      <a:r>
                        <a:rPr lang="en-US" sz="36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Getting Started with PowerShell</a:t>
                      </a:r>
                      <a:endParaRPr lang="en-US" sz="36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767632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01 |  </a:t>
                      </a:r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Introduction</a:t>
                      </a:r>
                      <a:endParaRPr lang="en-US" sz="24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06 |  The pipeline</a:t>
                      </a:r>
                      <a:r>
                        <a:rPr lang="en-US" sz="2400" baseline="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 : Deeper</a:t>
                      </a:r>
                      <a:endParaRPr lang="en-US" sz="24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</a:tr>
              <a:tr h="767632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02 |  The Help system</a:t>
                      </a:r>
                      <a:endParaRPr lang="en-US" sz="24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07 |  The Power in the</a:t>
                      </a:r>
                      <a:r>
                        <a:rPr lang="en-US" sz="2400" baseline="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 Shell</a:t>
                      </a:r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 - Remoting</a:t>
                      </a:r>
                      <a:endParaRPr lang="en-US" sz="24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</a:tr>
              <a:tr h="767632">
                <a:tc>
                  <a:txBody>
                    <a:bodyPr/>
                    <a:lstStyle/>
                    <a:p>
                      <a:pPr marL="0" marR="0" indent="0" algn="l" defTabSz="9140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03</a:t>
                      </a:r>
                      <a:r>
                        <a:rPr lang="en-US" sz="2400" baseline="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 |  The pipeline : Getting connected</a:t>
                      </a:r>
                      <a:endParaRPr lang="en-US" sz="2400" dirty="0" smtClean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08 |  Getting prepared for automation</a:t>
                      </a:r>
                      <a:endParaRPr lang="en-US" sz="24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</a:tr>
              <a:tr h="767632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04 |  Extending the shell</a:t>
                      </a:r>
                      <a:endParaRPr lang="en-US" sz="24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09 |  Automation</a:t>
                      </a:r>
                      <a:r>
                        <a:rPr lang="en-US" sz="2400" baseline="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 in scale - Remoting</a:t>
                      </a:r>
                      <a:endParaRPr lang="en-US" sz="24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</a:tr>
              <a:tr h="767632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05</a:t>
                      </a:r>
                      <a:r>
                        <a:rPr lang="en-US" sz="2400" baseline="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 |  Objects for the Admin</a:t>
                      </a:r>
                      <a:endParaRPr lang="en-US" sz="24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10 |  Introducing scripting and </a:t>
                      </a:r>
                      <a:r>
                        <a:rPr lang="en-US" sz="2400" dirty="0" err="1" smtClean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toolmaking</a:t>
                      </a:r>
                      <a:endParaRPr lang="en-US" sz="24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175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 Bold" charset="0"/>
                <a:ea typeface="ヒラギノ角ゴ ProN W6" charset="0"/>
                <a:cs typeface="ヒラギノ角ゴ ProN W6" charset="0"/>
              </a:rPr>
              <a:t>Like the MMC - One </a:t>
            </a:r>
            <a:r>
              <a:rPr lang="en-US" dirty="0">
                <a:latin typeface="Arial Bold" charset="0"/>
                <a:ea typeface="ヒラギノ角ゴ ProN W6" charset="0"/>
                <a:cs typeface="ヒラギノ角ゴ ProN W6" charset="0"/>
              </a:rPr>
              <a:t>Shell </a:t>
            </a:r>
            <a:r>
              <a:rPr lang="en-US" dirty="0" smtClean="0">
                <a:latin typeface="Arial Bold" charset="0"/>
                <a:ea typeface="ヒラギノ角ゴ ProN W6" charset="0"/>
                <a:cs typeface="ヒラギノ角ゴ ProN W6" charset="0"/>
              </a:rPr>
              <a:t>does it all</a:t>
            </a:r>
            <a:endParaRPr lang="en-US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pic>
        <p:nvPicPr>
          <p:cNvPr id="389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143" y="1515291"/>
            <a:ext cx="7358743" cy="4474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5257" y="3115492"/>
            <a:ext cx="6066971" cy="3252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68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 Bold" charset="0"/>
                <a:ea typeface="ヒラギノ角ゴ ProN W6" charset="0"/>
                <a:cs typeface="ヒラギノ角ゴ ProN W6" charset="0"/>
              </a:rPr>
              <a:t>Finding &amp; Adding Modules</a:t>
            </a:r>
          </a:p>
        </p:txBody>
      </p:sp>
      <p:pic>
        <p:nvPicPr>
          <p:cNvPr id="4096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228" y="1547949"/>
            <a:ext cx="9688286" cy="4820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4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4043" y="1961878"/>
            <a:ext cx="1560286" cy="548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5" name="Picture 4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3371" y="4852851"/>
            <a:ext cx="1560286" cy="548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6" name="Picture 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3371" y="5133703"/>
            <a:ext cx="1560286" cy="548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870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 Bold" charset="0"/>
                <a:ea typeface="ヒラギノ角ゴ ProN W6" charset="0"/>
                <a:cs typeface="ヒラギノ角ゴ ProN W6" charset="0"/>
              </a:rPr>
              <a:t>Discovering new commands</a:t>
            </a:r>
            <a:endParaRPr lang="en-US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pic>
        <p:nvPicPr>
          <p:cNvPr id="419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6114" y="1672046"/>
            <a:ext cx="9412514" cy="48267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0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 for the Admin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57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Object across the pipeline</a:t>
            </a:r>
          </a:p>
          <a:p>
            <a:r>
              <a:rPr lang="en-GB" dirty="0" smtClean="0"/>
              <a:t>Getting the information you need</a:t>
            </a:r>
          </a:p>
          <a:p>
            <a:r>
              <a:rPr lang="en-GB" dirty="0" smtClean="0"/>
              <a:t>Sorting Objects</a:t>
            </a:r>
          </a:p>
          <a:p>
            <a:r>
              <a:rPr lang="en-GB" dirty="0" smtClean="0"/>
              <a:t>Selecting Objects</a:t>
            </a:r>
          </a:p>
          <a:p>
            <a:r>
              <a:rPr lang="en-GB" dirty="0" smtClean="0"/>
              <a:t>Custom Properties</a:t>
            </a:r>
          </a:p>
          <a:p>
            <a:r>
              <a:rPr lang="en-GB" dirty="0" smtClean="0"/>
              <a:t>Filtering data</a:t>
            </a:r>
          </a:p>
          <a:p>
            <a:r>
              <a:rPr lang="en-GB" dirty="0" smtClean="0"/>
              <a:t>Methods – When no cmdlet exists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Object across the pipeline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27371" b="1"/>
          <a:stretch/>
        </p:blipFill>
        <p:spPr bwMode="auto">
          <a:xfrm>
            <a:off x="1847687" y="1755269"/>
            <a:ext cx="8233215" cy="3921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Down Arrow 4"/>
          <p:cNvSpPr/>
          <p:nvPr/>
        </p:nvSpPr>
        <p:spPr>
          <a:xfrm>
            <a:off x="8405118" y="2317644"/>
            <a:ext cx="392762" cy="53685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/>
          <p:cNvSpPr/>
          <p:nvPr/>
        </p:nvSpPr>
        <p:spPr>
          <a:xfrm>
            <a:off x="2508976" y="2339104"/>
            <a:ext cx="392762" cy="53685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is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08" y="3071677"/>
            <a:ext cx="5853169" cy="1262448"/>
          </a:xfrm>
          <a:prstGeom prst="rect">
            <a:avLst/>
          </a:prstGeom>
        </p:spPr>
      </p:pic>
      <p:pic>
        <p:nvPicPr>
          <p:cNvPr id="10" name="Picture 9" descr="list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537" y="3043029"/>
            <a:ext cx="3709167" cy="211024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5695056" y="3496107"/>
            <a:ext cx="1453220" cy="130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703443" y="3648507"/>
            <a:ext cx="1453220" cy="130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716535" y="3818730"/>
            <a:ext cx="1453220" cy="130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91469" y="3980586"/>
            <a:ext cx="1182991" cy="836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4234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 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GB" dirty="0"/>
              <a:t>Getting the information you </a:t>
            </a:r>
            <a:r>
              <a:rPr lang="en-GB" dirty="0" smtClean="0"/>
              <a:t>need</a:t>
            </a:r>
            <a:endParaRPr lang="en-US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46083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812800" y="1652451"/>
            <a:ext cx="4005943" cy="4200582"/>
          </a:xfrm>
          <a:prstGeom prst="rect">
            <a:avLst/>
          </a:prstGeom>
        </p:spPr>
        <p:txBody>
          <a:bodyPr lIns="50237" tIns="25119" rIns="50237" bIns="25119"/>
          <a:lstStyle/>
          <a:p>
            <a:r>
              <a:rPr lang="en-US" sz="2400" b="0" dirty="0" smtClean="0">
                <a:latin typeface="Arial Bold" charset="0"/>
                <a:ea typeface="ヒラギノ角ゴ ProN W6" charset="0"/>
                <a:cs typeface="ヒラギノ角ゴ ProN W6" charset="0"/>
              </a:rPr>
              <a:t>Get-Member (</a:t>
            </a:r>
            <a:r>
              <a:rPr lang="en-US" sz="2400" b="0" dirty="0" err="1" smtClean="0">
                <a:latin typeface="Arial Bold" charset="0"/>
                <a:ea typeface="ヒラギノ角ゴ ProN W6" charset="0"/>
                <a:cs typeface="ヒラギノ角ゴ ProN W6" charset="0"/>
              </a:rPr>
              <a:t>gm</a:t>
            </a:r>
            <a:r>
              <a:rPr lang="en-US" sz="2400" b="0" dirty="0" smtClean="0">
                <a:latin typeface="Arial Bold" charset="0"/>
                <a:ea typeface="ヒラギノ角ゴ ProN W6" charset="0"/>
                <a:cs typeface="ヒラギノ角ゴ ProN W6" charset="0"/>
              </a:rPr>
              <a:t>)</a:t>
            </a:r>
          </a:p>
          <a:p>
            <a:r>
              <a:rPr lang="en-US" sz="2400" b="0" dirty="0" err="1" smtClean="0">
                <a:latin typeface="Arial Bold" charset="0"/>
                <a:ea typeface="ヒラギノ角ゴ ProN W6" charset="0"/>
                <a:cs typeface="ヒラギノ角ゴ ProN W6" charset="0"/>
              </a:rPr>
              <a:t>TypeName</a:t>
            </a:r>
            <a:r>
              <a:rPr lang="en-US" sz="2400" b="0" dirty="0" smtClean="0">
                <a:latin typeface="Arial 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is a unique Windows assigned name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Displays the properties and methods of an object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Properties are potential columns of information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Methods are the potential actions that can be taken</a:t>
            </a:r>
          </a:p>
        </p:txBody>
      </p:sp>
      <p:pic>
        <p:nvPicPr>
          <p:cNvPr id="4608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714" y="1854926"/>
            <a:ext cx="6255657" cy="4336869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143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 Bold" charset="0"/>
                <a:ea typeface="ヒラギノ角ゴ ProN W6" charset="0"/>
                <a:cs typeface="ヒラギノ角ゴ ProN W6" charset="0"/>
              </a:rPr>
              <a:t>Sorting Objects</a:t>
            </a:r>
          </a:p>
        </p:txBody>
      </p:sp>
      <p:pic>
        <p:nvPicPr>
          <p:cNvPr id="4813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6972" y="1338943"/>
            <a:ext cx="7678057" cy="1992086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3657600"/>
            <a:ext cx="7278914" cy="2782389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3" name="Rectangle 4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2349" y="3911733"/>
            <a:ext cx="3512457" cy="201986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50237" tIns="25119" rIns="0" bIns="25119" numCol="1" anchor="t" anchorCtr="0" compatLnSpc="1">
            <a:prstTxWarp prst="textNoShape">
              <a:avLst/>
            </a:prstTxWarp>
          </a:bodyPr>
          <a:lstStyle/>
          <a:p>
            <a:r>
              <a:rPr lang="en-US" sz="2400" b="0" dirty="0">
                <a:latin typeface="Arial" charset="0"/>
                <a:ea typeface="ヒラギノ角ゴ ProN W3" charset="0"/>
                <a:cs typeface="ヒラギノ角ゴ ProN W3" charset="0"/>
              </a:rPr>
              <a:t>Sort-Object sorts properties.</a:t>
            </a:r>
          </a:p>
          <a:p>
            <a:r>
              <a:rPr lang="en-US" sz="2400" b="0" dirty="0">
                <a:latin typeface="Arial" charset="0"/>
                <a:ea typeface="ヒラギノ角ゴ ProN W3" charset="0"/>
                <a:cs typeface="ヒラギノ角ゴ ProN W3" charset="0"/>
              </a:rPr>
              <a:t>Use Get-Member to </a:t>
            </a:r>
            <a:r>
              <a:rPr lang="en-US" sz="2400" b="0" dirty="0" smtClean="0">
                <a:latin typeface="Arial" charset="0"/>
                <a:ea typeface="ヒラギノ角ゴ ProN W3" charset="0"/>
                <a:cs typeface="ヒラギノ角ゴ ProN W3" charset="0"/>
              </a:rPr>
              <a:t>see a list of properties</a:t>
            </a:r>
            <a:endParaRPr lang="en-US" sz="2400" b="0" dirty="0">
              <a:latin typeface="Arial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50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 Bold" charset="0"/>
                <a:ea typeface="ヒラギノ角ゴ ProN W6" charset="0"/>
                <a:cs typeface="ヒラギノ角ゴ ProN W6" charset="0"/>
              </a:rPr>
              <a:t>Selecting </a:t>
            </a:r>
            <a:r>
              <a:rPr lang="en-US" dirty="0" smtClean="0">
                <a:latin typeface="Arial Bold" charset="0"/>
                <a:ea typeface="ヒラギノ角ゴ ProN W6" charset="0"/>
                <a:cs typeface="ヒラギノ角ゴ ProN W6" charset="0"/>
              </a:rPr>
              <a:t>Objects</a:t>
            </a:r>
            <a:endParaRPr lang="en-US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pic>
        <p:nvPicPr>
          <p:cNvPr id="4915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314" y="1776549"/>
            <a:ext cx="9027886" cy="1985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15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950" y="3847011"/>
            <a:ext cx="6658429" cy="2508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7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618280" y="3997016"/>
            <a:ext cx="4593771" cy="2690949"/>
          </a:xfrm>
          <a:prstGeom prst="rect">
            <a:avLst/>
          </a:prstGeom>
        </p:spPr>
        <p:txBody>
          <a:bodyPr lIns="50237" tIns="25119" rIns="50237" bIns="25119"/>
          <a:lstStyle/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Select-Object selects properties.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Use Get-Member to list properties to select from.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-first and -last restrict list of rows displayed.</a:t>
            </a:r>
          </a:p>
        </p:txBody>
      </p:sp>
    </p:spTree>
    <p:extLst>
      <p:ext uri="{BB962C8B-B14F-4D97-AF65-F5344CB8AC3E}">
        <p14:creationId xmlns:p14="http://schemas.microsoft.com/office/powerpoint/2010/main" val="59332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 Bold" charset="0"/>
                <a:ea typeface="ヒラギノ角ゴ ProN W6" charset="0"/>
                <a:cs typeface="ヒラギノ角ゴ ProN W6" charset="0"/>
              </a:rPr>
              <a:t>Custom Properties</a:t>
            </a:r>
          </a:p>
        </p:txBody>
      </p:sp>
      <p:pic>
        <p:nvPicPr>
          <p:cNvPr id="50179" name="Picture 1" descr="customcolu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86" y="1665514"/>
            <a:ext cx="11536136" cy="3718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690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PowerShell Matters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98489" y="1355653"/>
            <a:ext cx="10287000" cy="464819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Automation has a major impact to your business and its agility</a:t>
            </a:r>
          </a:p>
          <a:p>
            <a:r>
              <a:rPr lang="en-US" dirty="0" smtClean="0"/>
              <a:t>Automate repetitive tasks</a:t>
            </a:r>
          </a:p>
          <a:p>
            <a:r>
              <a:rPr lang="en-US" dirty="0" smtClean="0"/>
              <a:t>Deliver reusable solutions</a:t>
            </a:r>
          </a:p>
          <a:p>
            <a:r>
              <a:rPr lang="en-US" dirty="0" smtClean="0"/>
              <a:t>Reduce failure due to human mistakes</a:t>
            </a:r>
          </a:p>
          <a:p>
            <a:r>
              <a:rPr lang="en-US" dirty="0" smtClean="0"/>
              <a:t>PowerShell is your gateway to configuration management and DevOps</a:t>
            </a:r>
          </a:p>
        </p:txBody>
      </p:sp>
    </p:spTree>
    <p:extLst>
      <p:ext uri="{BB962C8B-B14F-4D97-AF65-F5344CB8AC3E}">
        <p14:creationId xmlns:p14="http://schemas.microsoft.com/office/powerpoint/2010/main" val="389944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 Bold" charset="0"/>
                <a:ea typeface="ヒラギノ角ゴ ProN W6" charset="0"/>
                <a:cs typeface="ヒラギノ角ゴ ProN W6" charset="0"/>
              </a:rPr>
              <a:t>Filter Object Out of the Pipeline</a:t>
            </a:r>
          </a:p>
        </p:txBody>
      </p:sp>
      <p:pic>
        <p:nvPicPr>
          <p:cNvPr id="5222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71" y="1533888"/>
            <a:ext cx="10912788" cy="2381228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2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729" y="4121112"/>
            <a:ext cx="10949062" cy="2399717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376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 Bold" charset="0"/>
                <a:ea typeface="ヒラギノ角ゴ ProN W6" charset="0"/>
                <a:cs typeface="ヒラギノ角ゴ ProN W6" charset="0"/>
              </a:rPr>
              <a:t>Comparison Operators</a:t>
            </a:r>
          </a:p>
        </p:txBody>
      </p:sp>
      <p:sp>
        <p:nvSpPr>
          <p:cNvPr id="51203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49943" y="1508760"/>
            <a:ext cx="4426857" cy="2628955"/>
          </a:xfrm>
          <a:prstGeom prst="rect">
            <a:avLst/>
          </a:prstGeom>
        </p:spPr>
        <p:txBody>
          <a:bodyPr lIns="50237" tIns="25119" rIns="50237" bIns="25119"/>
          <a:lstStyle/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Comparison returns </a:t>
            </a:r>
            <a:r>
              <a:rPr lang="en-US" sz="2400" b="0" dirty="0" err="1">
                <a:latin typeface="Arial Bold" charset="0"/>
                <a:ea typeface="ヒラギノ角ゴ ProN W6" charset="0"/>
                <a:cs typeface="ヒラギノ角ゴ ProN W6" charset="0"/>
              </a:rPr>
              <a:t>boolean</a:t>
            </a:r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 True or False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Comparison can be case-sensitive using </a:t>
            </a:r>
            <a:r>
              <a:rPr lang="ja-JP" altLang="en-US" sz="2400" b="0" dirty="0">
                <a:latin typeface="Arial" charset="0"/>
                <a:ea typeface="ヒラギノ角ゴ ProN W6" charset="0"/>
                <a:cs typeface="ヒラギノ角ゴ ProN W6" charset="0"/>
              </a:rPr>
              <a:t>‘</a:t>
            </a:r>
            <a:r>
              <a:rPr lang="en-US" altLang="ja-JP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c</a:t>
            </a:r>
            <a:r>
              <a:rPr lang="ja-JP" altLang="en-US" sz="2400" b="0" dirty="0">
                <a:latin typeface="Arial" charset="0"/>
                <a:ea typeface="ヒラギノ角ゴ ProN W6" charset="0"/>
                <a:cs typeface="ヒラギノ角ゴ ProN W6" charset="0"/>
              </a:rPr>
              <a:t>’</a:t>
            </a:r>
            <a:r>
              <a:rPr lang="en-US" altLang="ja-JP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 prefix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For complete description, see </a:t>
            </a:r>
            <a:r>
              <a:rPr lang="en-US" sz="2400" b="0" dirty="0" err="1">
                <a:latin typeface="Arial Bold" charset="0"/>
                <a:ea typeface="ヒラギノ角ゴ ProN W6" charset="0"/>
                <a:cs typeface="ヒラギノ角ゴ ProN W6" charset="0"/>
              </a:rPr>
              <a:t>About_Comparison</a:t>
            </a:r>
            <a:endParaRPr lang="en-US" sz="2400" b="0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pic>
        <p:nvPicPr>
          <p:cNvPr id="5120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8743" y="1482635"/>
            <a:ext cx="6879771" cy="2338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0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256" y="4278491"/>
            <a:ext cx="10195882" cy="2019739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377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 Bold" charset="0"/>
                <a:ea typeface="ヒラギノ角ゴ ProN W6" charset="0"/>
                <a:cs typeface="ヒラギノ角ゴ ProN W6" charset="0"/>
              </a:rPr>
              <a:t>Methods – When no cmdlet exists</a:t>
            </a:r>
          </a:p>
        </p:txBody>
      </p:sp>
      <p:pic>
        <p:nvPicPr>
          <p:cNvPr id="53251" name="Picture 3" descr="foreac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48" y="1181035"/>
            <a:ext cx="9066913" cy="1752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3252" name="Group 7"/>
          <p:cNvGrpSpPr>
            <a:grpSpLocks/>
          </p:cNvGrpSpPr>
          <p:nvPr/>
        </p:nvGrpSpPr>
        <p:grpSpPr bwMode="auto">
          <a:xfrm>
            <a:off x="1342932" y="2474539"/>
            <a:ext cx="10374479" cy="4085572"/>
            <a:chOff x="3276600" y="4533900"/>
            <a:chExt cx="15240000" cy="6477000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6600" y="4533900"/>
              <a:ext cx="14706600" cy="35814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05200" y="6286500"/>
              <a:ext cx="14706600" cy="35814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0" y="9258300"/>
              <a:ext cx="14706600" cy="17526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7671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914400" indent="-914400"/>
            <a:r>
              <a:rPr lang="en-US" dirty="0" smtClean="0"/>
              <a:t>06 | The Pipeline : Deeper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Jeffrey Snover | Distinguished Engineer &amp; Lead Architect</a:t>
            </a:r>
          </a:p>
          <a:p>
            <a:r>
              <a:rPr lang="en-US" dirty="0"/>
              <a:t>Jason Helmick | Senior Technologist, Concentrated Technology</a:t>
            </a:r>
          </a:p>
        </p:txBody>
      </p:sp>
    </p:spTree>
    <p:extLst>
      <p:ext uri="{BB962C8B-B14F-4D97-AF65-F5344CB8AC3E}">
        <p14:creationId xmlns:p14="http://schemas.microsoft.com/office/powerpoint/2010/main" val="115946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Pipeline: Deeper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4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How the pipeline really works - The 4 step solution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ByValue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ByPropertyName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if my property doesn’t match – Customize it!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Parenthetical – when all else fails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93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the pipeline really works - The 4 step solution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27371" b="1"/>
          <a:stretch/>
        </p:blipFill>
        <p:spPr bwMode="auto">
          <a:xfrm>
            <a:off x="1847687" y="1755269"/>
            <a:ext cx="8233215" cy="3921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Down Arrow 4"/>
          <p:cNvSpPr/>
          <p:nvPr/>
        </p:nvSpPr>
        <p:spPr>
          <a:xfrm>
            <a:off x="8405118" y="2317644"/>
            <a:ext cx="392762" cy="53685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/>
          <p:cNvSpPr/>
          <p:nvPr/>
        </p:nvSpPr>
        <p:spPr>
          <a:xfrm>
            <a:off x="2508976" y="2339104"/>
            <a:ext cx="392762" cy="53685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is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08" y="3071677"/>
            <a:ext cx="5853169" cy="1262448"/>
          </a:xfrm>
          <a:prstGeom prst="rect">
            <a:avLst/>
          </a:prstGeom>
        </p:spPr>
      </p:pic>
      <p:pic>
        <p:nvPicPr>
          <p:cNvPr id="8" name="Picture 7" descr="list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537" y="3043029"/>
            <a:ext cx="3709167" cy="211024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5695056" y="3496107"/>
            <a:ext cx="1453220" cy="130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703443" y="3648507"/>
            <a:ext cx="1453220" cy="130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716535" y="3818730"/>
            <a:ext cx="1453220" cy="130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991469" y="3980586"/>
            <a:ext cx="1182991" cy="836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98021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 smtClean="0">
                <a:latin typeface="Arial Bold" charset="0"/>
                <a:ea typeface="ヒラギノ角ゴ ProN W6" charset="0"/>
                <a:cs typeface="ヒラギノ角ゴ ProN W6" charset="0"/>
              </a:rPr>
              <a:t>ByValue</a:t>
            </a:r>
            <a:endParaRPr lang="en-US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pic>
        <p:nvPicPr>
          <p:cNvPr id="56323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0993" y="3993969"/>
            <a:ext cx="1124857" cy="248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6324" name="Group 6"/>
          <p:cNvGrpSpPr>
            <a:grpSpLocks/>
          </p:cNvGrpSpPr>
          <p:nvPr/>
        </p:nvGrpSpPr>
        <p:grpSpPr bwMode="auto">
          <a:xfrm>
            <a:off x="3969657" y="4781006"/>
            <a:ext cx="7779657" cy="1711234"/>
            <a:chOff x="0" y="0"/>
            <a:chExt cx="8576" cy="2096"/>
          </a:xfrm>
        </p:grpSpPr>
        <p:pic>
          <p:nvPicPr>
            <p:cNvPr id="5633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8576" cy="2096"/>
            </a:xfrm>
            <a:prstGeom prst="rect">
              <a:avLst/>
            </a:prstGeom>
            <a:noFill/>
            <a:ln>
              <a:noFill/>
            </a:ln>
            <a:effectLst>
              <a:outerShdw blurRad="63500" dist="50799" dir="5400000" algn="ctr" rotWithShape="0">
                <a:schemeClr val="bg2">
                  <a:alpha val="50000"/>
                </a:scheme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6338" name="AutoShape 4"/>
            <p:cNvSpPr>
              <a:spLocks/>
            </p:cNvSpPr>
            <p:nvPr/>
          </p:nvSpPr>
          <p:spPr bwMode="auto">
            <a:xfrm>
              <a:off x="1536" y="64"/>
              <a:ext cx="2552" cy="248"/>
            </a:xfrm>
            <a:prstGeom prst="roundRect">
              <a:avLst>
                <a:gd name="adj" fmla="val 48384"/>
              </a:avLst>
            </a:prstGeom>
            <a:solidFill>
              <a:schemeClr val="accent1">
                <a:alpha val="61960"/>
              </a:schemeClr>
            </a:solidFill>
            <a:ln w="12700">
              <a:solidFill>
                <a:srgbClr val="4B4B4B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 eaLnBrk="1" hangingPunct="1"/>
              <a:endParaRPr lang="en-US">
                <a:ea typeface="ヒラギノ角ゴ ProN W3" charset="0"/>
                <a:cs typeface="ヒラギノ角ゴ ProN W3" charset="0"/>
              </a:endParaRPr>
            </a:p>
          </p:txBody>
        </p:sp>
        <p:sp>
          <p:nvSpPr>
            <p:cNvPr id="56339" name="AutoShape 5"/>
            <p:cNvSpPr>
              <a:spLocks/>
            </p:cNvSpPr>
            <p:nvPr/>
          </p:nvSpPr>
          <p:spPr bwMode="auto">
            <a:xfrm>
              <a:off x="4352" y="1600"/>
              <a:ext cx="1096" cy="248"/>
            </a:xfrm>
            <a:prstGeom prst="roundRect">
              <a:avLst>
                <a:gd name="adj" fmla="val 48384"/>
              </a:avLst>
            </a:prstGeom>
            <a:solidFill>
              <a:schemeClr val="accent1">
                <a:alpha val="61960"/>
              </a:schemeClr>
            </a:solidFill>
            <a:ln w="12700">
              <a:solidFill>
                <a:srgbClr val="4B4B4B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 eaLnBrk="1" hangingPunct="1"/>
              <a:endParaRPr lang="en-US">
                <a:ea typeface="ヒラギノ角ゴ ProN W3" charset="0"/>
                <a:cs typeface="ヒラギノ角ゴ ProN W3" charset="0"/>
              </a:endParaRPr>
            </a:p>
          </p:txBody>
        </p:sp>
      </p:grpSp>
      <p:grpSp>
        <p:nvGrpSpPr>
          <p:cNvPr id="56325" name="Group 9"/>
          <p:cNvGrpSpPr>
            <a:grpSpLocks/>
          </p:cNvGrpSpPr>
          <p:nvPr/>
        </p:nvGrpSpPr>
        <p:grpSpPr bwMode="auto">
          <a:xfrm>
            <a:off x="609600" y="2076994"/>
            <a:ext cx="5704114" cy="685800"/>
            <a:chOff x="0" y="0"/>
            <a:chExt cx="6288" cy="840"/>
          </a:xfrm>
        </p:grpSpPr>
        <p:pic>
          <p:nvPicPr>
            <p:cNvPr id="56335" name="Picture 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288" cy="840"/>
            </a:xfrm>
            <a:prstGeom prst="rect">
              <a:avLst/>
            </a:prstGeom>
            <a:noFill/>
            <a:ln>
              <a:noFill/>
            </a:ln>
            <a:effectLst>
              <a:outerShdw blurRad="63500" dist="50799" dir="5400000" algn="ctr" rotWithShape="0">
                <a:schemeClr val="bg2">
                  <a:alpha val="50000"/>
                </a:scheme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6336" name="AutoShape 8"/>
            <p:cNvSpPr>
              <a:spLocks/>
            </p:cNvSpPr>
            <p:nvPr/>
          </p:nvSpPr>
          <p:spPr bwMode="auto">
            <a:xfrm>
              <a:off x="3880" y="560"/>
              <a:ext cx="2024" cy="248"/>
            </a:xfrm>
            <a:prstGeom prst="roundRect">
              <a:avLst>
                <a:gd name="adj" fmla="val 48384"/>
              </a:avLst>
            </a:prstGeom>
            <a:solidFill>
              <a:schemeClr val="accent1">
                <a:alpha val="61960"/>
              </a:schemeClr>
            </a:solidFill>
            <a:ln w="12700">
              <a:solidFill>
                <a:srgbClr val="4B4B4B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 eaLnBrk="1" hangingPunct="1"/>
              <a:endParaRPr lang="en-US">
                <a:ea typeface="ヒラギノ角ゴ ProN W3" charset="0"/>
                <a:cs typeface="ヒラギノ角ゴ ProN W3" charset="0"/>
              </a:endParaRPr>
            </a:p>
          </p:txBody>
        </p:sp>
      </p:grpSp>
      <p:sp>
        <p:nvSpPr>
          <p:cNvPr id="56326" name="AutoShape 10"/>
          <p:cNvSpPr>
            <a:spLocks/>
          </p:cNvSpPr>
          <p:nvPr/>
        </p:nvSpPr>
        <p:spPr bwMode="auto">
          <a:xfrm>
            <a:off x="791028" y="1502229"/>
            <a:ext cx="4151086" cy="444137"/>
          </a:xfrm>
          <a:custGeom>
            <a:avLst/>
            <a:gdLst>
              <a:gd name="T0" fmla="*/ 2147483646 w 21600"/>
              <a:gd name="T1" fmla="*/ 0 h 16202"/>
              <a:gd name="T2" fmla="*/ 0 w 21600"/>
              <a:gd name="T3" fmla="*/ 2147483646 h 16202"/>
              <a:gd name="T4" fmla="*/ 0 w 21600"/>
              <a:gd name="T5" fmla="*/ 2147483646 h 16202"/>
              <a:gd name="T6" fmla="*/ 2147483646 w 21600"/>
              <a:gd name="T7" fmla="*/ 2147483646 h 16202"/>
              <a:gd name="T8" fmla="*/ 2147483646 w 21600"/>
              <a:gd name="T9" fmla="*/ 2147483646 h 16202"/>
              <a:gd name="T10" fmla="*/ 2147483646 w 21600"/>
              <a:gd name="T11" fmla="*/ 2147483646 h 16202"/>
              <a:gd name="T12" fmla="*/ 2147483646 w 21600"/>
              <a:gd name="T13" fmla="*/ 2147483646 h 16202"/>
              <a:gd name="T14" fmla="*/ 2147483646 w 21600"/>
              <a:gd name="T15" fmla="*/ 2147483646 h 16202"/>
              <a:gd name="T16" fmla="*/ 2147483646 w 21600"/>
              <a:gd name="T17" fmla="*/ 2147483646 h 16202"/>
              <a:gd name="T18" fmla="*/ 2147483646 w 21600"/>
              <a:gd name="T19" fmla="*/ 2147483646 h 16202"/>
              <a:gd name="T20" fmla="*/ 2147483646 w 21600"/>
              <a:gd name="T21" fmla="*/ 0 h 16202"/>
              <a:gd name="T22" fmla="*/ 2147483646 w 21600"/>
              <a:gd name="T23" fmla="*/ 0 h 16202"/>
              <a:gd name="T24" fmla="*/ 2147483646 w 21600"/>
              <a:gd name="T25" fmla="*/ 0 h 1620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1600"/>
              <a:gd name="T40" fmla="*/ 0 h 16202"/>
              <a:gd name="T41" fmla="*/ 21600 w 21600"/>
              <a:gd name="T42" fmla="*/ 16202 h 16202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1600" h="16202">
                <a:moveTo>
                  <a:pt x="755" y="0"/>
                </a:moveTo>
                <a:cubicBezTo>
                  <a:pt x="338" y="0"/>
                  <a:pt x="0" y="2133"/>
                  <a:pt x="0" y="4765"/>
                </a:cubicBezTo>
                <a:lnTo>
                  <a:pt x="0" y="11437"/>
                </a:lnTo>
                <a:cubicBezTo>
                  <a:pt x="0" y="14068"/>
                  <a:pt x="338" y="16202"/>
                  <a:pt x="755" y="16202"/>
                </a:cubicBezTo>
                <a:lnTo>
                  <a:pt x="18644" y="16202"/>
                </a:lnTo>
                <a:lnTo>
                  <a:pt x="19022" y="21600"/>
                </a:lnTo>
                <a:lnTo>
                  <a:pt x="19399" y="16202"/>
                </a:lnTo>
                <a:lnTo>
                  <a:pt x="20845" y="16202"/>
                </a:lnTo>
                <a:cubicBezTo>
                  <a:pt x="21262" y="16202"/>
                  <a:pt x="21600" y="14068"/>
                  <a:pt x="21600" y="11437"/>
                </a:cubicBezTo>
                <a:lnTo>
                  <a:pt x="21600" y="4765"/>
                </a:lnTo>
                <a:cubicBezTo>
                  <a:pt x="21600" y="2133"/>
                  <a:pt x="21262" y="0"/>
                  <a:pt x="20845" y="0"/>
                </a:cubicBezTo>
                <a:lnTo>
                  <a:pt x="755" y="0"/>
                </a:lnTo>
                <a:close/>
                <a:moveTo>
                  <a:pt x="755" y="0"/>
                </a:moveTo>
              </a:path>
            </a:pathLst>
          </a:cu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B1852A"/>
              </a:gs>
            </a:gsLst>
            <a:lin ang="0" scaled="1"/>
          </a:gra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6327" name="Rectangle 11"/>
          <p:cNvSpPr>
            <a:spLocks/>
          </p:cNvSpPr>
          <p:nvPr/>
        </p:nvSpPr>
        <p:spPr bwMode="auto">
          <a:xfrm>
            <a:off x="868136" y="1508760"/>
            <a:ext cx="4049486" cy="424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1. Get-Service passes ServiceController objects to the pipeline</a:t>
            </a:r>
          </a:p>
        </p:txBody>
      </p:sp>
      <p:grpSp>
        <p:nvGrpSpPr>
          <p:cNvPr id="56328" name="Group 16"/>
          <p:cNvGrpSpPr>
            <a:grpSpLocks/>
          </p:cNvGrpSpPr>
          <p:nvPr/>
        </p:nvGrpSpPr>
        <p:grpSpPr bwMode="auto">
          <a:xfrm>
            <a:off x="2931886" y="3059974"/>
            <a:ext cx="6117771" cy="891540"/>
            <a:chOff x="0" y="0"/>
            <a:chExt cx="6744" cy="1092"/>
          </a:xfrm>
        </p:grpSpPr>
        <p:grpSp>
          <p:nvGrpSpPr>
            <p:cNvPr id="56331" name="Group 14"/>
            <p:cNvGrpSpPr>
              <a:grpSpLocks/>
            </p:cNvGrpSpPr>
            <p:nvPr/>
          </p:nvGrpSpPr>
          <p:grpSpPr bwMode="auto">
            <a:xfrm>
              <a:off x="2168" y="0"/>
              <a:ext cx="4576" cy="548"/>
              <a:chOff x="0" y="0"/>
              <a:chExt cx="4576" cy="548"/>
            </a:xfrm>
          </p:grpSpPr>
          <p:sp>
            <p:nvSpPr>
              <p:cNvPr id="56333" name="AutoShape 12"/>
              <p:cNvSpPr>
                <a:spLocks/>
              </p:cNvSpPr>
              <p:nvPr/>
            </p:nvSpPr>
            <p:spPr bwMode="auto">
              <a:xfrm>
                <a:off x="0" y="4"/>
                <a:ext cx="4576" cy="544"/>
              </a:xfrm>
              <a:custGeom>
                <a:avLst/>
                <a:gdLst>
                  <a:gd name="T0" fmla="*/ 0 w 21600"/>
                  <a:gd name="T1" fmla="*/ 0 h 12388"/>
                  <a:gd name="T2" fmla="*/ 0 w 21600"/>
                  <a:gd name="T3" fmla="*/ 0 h 12388"/>
                  <a:gd name="T4" fmla="*/ 0 w 21600"/>
                  <a:gd name="T5" fmla="*/ 0 h 12388"/>
                  <a:gd name="T6" fmla="*/ 0 w 21600"/>
                  <a:gd name="T7" fmla="*/ 0 h 12388"/>
                  <a:gd name="T8" fmla="*/ 0 w 21600"/>
                  <a:gd name="T9" fmla="*/ 0 h 12388"/>
                  <a:gd name="T10" fmla="*/ 0 w 21600"/>
                  <a:gd name="T11" fmla="*/ 0 h 12388"/>
                  <a:gd name="T12" fmla="*/ 0 w 21600"/>
                  <a:gd name="T13" fmla="*/ 0 h 12388"/>
                  <a:gd name="T14" fmla="*/ 0 w 21600"/>
                  <a:gd name="T15" fmla="*/ 0 h 12388"/>
                  <a:gd name="T16" fmla="*/ 0 w 21600"/>
                  <a:gd name="T17" fmla="*/ 0 h 12388"/>
                  <a:gd name="T18" fmla="*/ 0 w 21600"/>
                  <a:gd name="T19" fmla="*/ 0 h 12388"/>
                  <a:gd name="T20" fmla="*/ 0 w 21600"/>
                  <a:gd name="T21" fmla="*/ 0 h 12388"/>
                  <a:gd name="T22" fmla="*/ 0 w 21600"/>
                  <a:gd name="T23" fmla="*/ 0 h 12388"/>
                  <a:gd name="T24" fmla="*/ 0 w 21600"/>
                  <a:gd name="T25" fmla="*/ 0 h 1238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1600"/>
                  <a:gd name="T40" fmla="*/ 0 h 12388"/>
                  <a:gd name="T41" fmla="*/ 21600 w 21600"/>
                  <a:gd name="T42" fmla="*/ 12388 h 1238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1600" h="12388">
                    <a:moveTo>
                      <a:pt x="755" y="0"/>
                    </a:moveTo>
                    <a:cubicBezTo>
                      <a:pt x="338" y="0"/>
                      <a:pt x="0" y="1631"/>
                      <a:pt x="0" y="3644"/>
                    </a:cubicBezTo>
                    <a:lnTo>
                      <a:pt x="0" y="8745"/>
                    </a:lnTo>
                    <a:cubicBezTo>
                      <a:pt x="0" y="10757"/>
                      <a:pt x="338" y="12388"/>
                      <a:pt x="755" y="12388"/>
                    </a:cubicBezTo>
                    <a:lnTo>
                      <a:pt x="15676" y="12388"/>
                    </a:lnTo>
                    <a:lnTo>
                      <a:pt x="16055" y="21600"/>
                    </a:lnTo>
                    <a:lnTo>
                      <a:pt x="16432" y="12388"/>
                    </a:lnTo>
                    <a:lnTo>
                      <a:pt x="20845" y="12388"/>
                    </a:lnTo>
                    <a:cubicBezTo>
                      <a:pt x="21262" y="12388"/>
                      <a:pt x="21600" y="10757"/>
                      <a:pt x="21600" y="8745"/>
                    </a:cubicBezTo>
                    <a:lnTo>
                      <a:pt x="21600" y="3644"/>
                    </a:lnTo>
                    <a:cubicBezTo>
                      <a:pt x="21600" y="1631"/>
                      <a:pt x="21262" y="0"/>
                      <a:pt x="20845" y="0"/>
                    </a:cubicBezTo>
                    <a:lnTo>
                      <a:pt x="755" y="0"/>
                    </a:lnTo>
                    <a:close/>
                    <a:moveTo>
                      <a:pt x="755" y="0"/>
                    </a:moveTo>
                  </a:path>
                </a:pathLst>
              </a:custGeom>
              <a:gradFill rotWithShape="0"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B1852A"/>
                  </a:gs>
                </a:gsLst>
                <a:lin ang="0" scaled="1"/>
              </a:gradFill>
              <a:ln w="12700">
                <a:solidFill>
                  <a:srgbClr val="4B4B4B"/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56334" name="Rectangle 13"/>
              <p:cNvSpPr>
                <a:spLocks/>
              </p:cNvSpPr>
              <p:nvPr/>
            </p:nvSpPr>
            <p:spPr bwMode="auto">
              <a:xfrm>
                <a:off x="64" y="0"/>
                <a:ext cx="4464" cy="5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eaLnBrk="1" hangingPunct="1"/>
                <a:r>
                  <a:rPr lang="en-US" sz="1300">
                    <a:latin typeface="Arial Bold" charset="0"/>
                    <a:ea typeface="MS PGothic" charset="0"/>
                    <a:cs typeface="ヒラギノ角ゴ ProN W3" charset="0"/>
                    <a:sym typeface="Arial Bold" charset="0"/>
                  </a:rPr>
                  <a:t>2. Does Stop-Service accept ServiceController Objects?</a:t>
                </a:r>
              </a:p>
            </p:txBody>
          </p:sp>
        </p:grpSp>
        <p:pic>
          <p:nvPicPr>
            <p:cNvPr id="56332" name="Picture 1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756"/>
              <a:ext cx="6660" cy="336"/>
            </a:xfrm>
            <a:prstGeom prst="rect">
              <a:avLst/>
            </a:prstGeom>
            <a:noFill/>
            <a:ln>
              <a:noFill/>
            </a:ln>
            <a:effectLst>
              <a:outerShdw blurRad="63500" dist="50799" dir="5400000" algn="ctr" rotWithShape="0">
                <a:schemeClr val="bg2">
                  <a:alpha val="50000"/>
                </a:scheme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6329" name="AutoShape 17"/>
          <p:cNvSpPr>
            <a:spLocks/>
          </p:cNvSpPr>
          <p:nvPr/>
        </p:nvSpPr>
        <p:spPr bwMode="auto">
          <a:xfrm>
            <a:off x="660400" y="4382589"/>
            <a:ext cx="3229429" cy="796834"/>
          </a:xfrm>
          <a:custGeom>
            <a:avLst/>
            <a:gdLst>
              <a:gd name="T0" fmla="*/ 2147483646 w 18042"/>
              <a:gd name="T1" fmla="*/ 0 h 21600"/>
              <a:gd name="T2" fmla="*/ 0 w 18042"/>
              <a:gd name="T3" fmla="*/ 2147483646 h 21600"/>
              <a:gd name="T4" fmla="*/ 0 w 18042"/>
              <a:gd name="T5" fmla="*/ 2147483646 h 21600"/>
              <a:gd name="T6" fmla="*/ 2147483646 w 18042"/>
              <a:gd name="T7" fmla="*/ 2147483646 h 21600"/>
              <a:gd name="T8" fmla="*/ 2147483646 w 18042"/>
              <a:gd name="T9" fmla="*/ 2147483646 h 21600"/>
              <a:gd name="T10" fmla="*/ 2147483646 w 18042"/>
              <a:gd name="T11" fmla="*/ 2147483646 h 21600"/>
              <a:gd name="T12" fmla="*/ 2147483646 w 18042"/>
              <a:gd name="T13" fmla="*/ 2147483646 h 21600"/>
              <a:gd name="T14" fmla="*/ 2147483646 w 18042"/>
              <a:gd name="T15" fmla="*/ 2147483646 h 21600"/>
              <a:gd name="T16" fmla="*/ 2147483646 w 18042"/>
              <a:gd name="T17" fmla="*/ 2147483646 h 21600"/>
              <a:gd name="T18" fmla="*/ 2147483646 w 18042"/>
              <a:gd name="T19" fmla="*/ 0 h 21600"/>
              <a:gd name="T20" fmla="*/ 2147483646 w 18042"/>
              <a:gd name="T21" fmla="*/ 0 h 21600"/>
              <a:gd name="T22" fmla="*/ 2147483646 w 18042"/>
              <a:gd name="T23" fmla="*/ 0 h 216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042"/>
              <a:gd name="T37" fmla="*/ 0 h 21600"/>
              <a:gd name="T38" fmla="*/ 18042 w 18042"/>
              <a:gd name="T39" fmla="*/ 21600 h 21600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042" h="21600">
                <a:moveTo>
                  <a:pt x="811" y="0"/>
                </a:moveTo>
                <a:cubicBezTo>
                  <a:pt x="363" y="0"/>
                  <a:pt x="0" y="1585"/>
                  <a:pt x="0" y="3541"/>
                </a:cubicBezTo>
                <a:lnTo>
                  <a:pt x="0" y="18059"/>
                </a:lnTo>
                <a:cubicBezTo>
                  <a:pt x="0" y="20015"/>
                  <a:pt x="363" y="21600"/>
                  <a:pt x="811" y="21600"/>
                </a:cubicBezTo>
                <a:lnTo>
                  <a:pt x="17231" y="21600"/>
                </a:lnTo>
                <a:cubicBezTo>
                  <a:pt x="17495" y="21600"/>
                  <a:pt x="17728" y="21042"/>
                  <a:pt x="17876" y="20189"/>
                </a:cubicBezTo>
                <a:lnTo>
                  <a:pt x="21600" y="20029"/>
                </a:lnTo>
                <a:lnTo>
                  <a:pt x="18042" y="16626"/>
                </a:lnTo>
                <a:lnTo>
                  <a:pt x="18042" y="3541"/>
                </a:lnTo>
                <a:cubicBezTo>
                  <a:pt x="18042" y="1585"/>
                  <a:pt x="17679" y="0"/>
                  <a:pt x="17231" y="0"/>
                </a:cubicBezTo>
                <a:lnTo>
                  <a:pt x="811" y="0"/>
                </a:lnTo>
                <a:close/>
                <a:moveTo>
                  <a:pt x="811" y="0"/>
                </a:moveTo>
              </a:path>
            </a:pathLst>
          </a:cu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B1852A"/>
              </a:gs>
            </a:gsLst>
            <a:lin ang="0" scaled="1"/>
          </a:gra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6330" name="Rectangle 18"/>
          <p:cNvSpPr>
            <a:spLocks/>
          </p:cNvSpPr>
          <p:nvPr/>
        </p:nvSpPr>
        <p:spPr bwMode="auto">
          <a:xfrm>
            <a:off x="914400" y="4470763"/>
            <a:ext cx="2873829" cy="607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3.  Help Stop-Service -Full</a:t>
            </a:r>
          </a:p>
          <a:p>
            <a:pPr eaLnBrk="1" hangingPunct="1"/>
            <a:r>
              <a: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displays a parameter that accepts ServiceController ByValue</a:t>
            </a:r>
          </a:p>
        </p:txBody>
      </p:sp>
    </p:spTree>
    <p:extLst>
      <p:ext uri="{BB962C8B-B14F-4D97-AF65-F5344CB8AC3E}">
        <p14:creationId xmlns:p14="http://schemas.microsoft.com/office/powerpoint/2010/main" val="1784800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4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371" y="1495697"/>
            <a:ext cx="4412343" cy="4611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972457" y="365760"/>
            <a:ext cx="10239829" cy="1273629"/>
          </a:xfrm>
        </p:spPr>
        <p:txBody>
          <a:bodyPr/>
          <a:lstStyle/>
          <a:p>
            <a:pPr eaLnBrk="1" hangingPunct="1"/>
            <a:r>
              <a:rPr lang="en-US" sz="4100" dirty="0" err="1" smtClean="0">
                <a:latin typeface="Arial Bold" charset="0"/>
                <a:ea typeface="ヒラギノ角ゴ ProN W6" charset="0"/>
                <a:cs typeface="ヒラギノ角ゴ ProN W6" charset="0"/>
              </a:rPr>
              <a:t>ByPropertyName</a:t>
            </a:r>
            <a:endParaRPr lang="en-US" sz="4100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pic>
        <p:nvPicPr>
          <p:cNvPr id="5939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2971" y="4911635"/>
            <a:ext cx="2540000" cy="143691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715" y="5127171"/>
            <a:ext cx="5457371" cy="894806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8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943" y="3396343"/>
            <a:ext cx="1407886" cy="195943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9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943" y="3683726"/>
            <a:ext cx="5254171" cy="875211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400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7657" y="1711234"/>
            <a:ext cx="1727200" cy="215537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401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7657" y="2050869"/>
            <a:ext cx="5319486" cy="927463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402" name="Picture 9"/>
          <p:cNvPicPr>
            <a:picLocks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822" y="1887583"/>
            <a:ext cx="4281714" cy="1489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403" name="Picture 10"/>
          <p:cNvPicPr>
            <a:picLocks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541667"/>
            <a:ext cx="4659086" cy="2005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404" name="Picture 11"/>
          <p:cNvPicPr>
            <a:picLocks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629" y="4932861"/>
            <a:ext cx="3824514" cy="757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405" name="AutoShape 12"/>
          <p:cNvSpPr>
            <a:spLocks/>
          </p:cNvSpPr>
          <p:nvPr/>
        </p:nvSpPr>
        <p:spPr bwMode="auto">
          <a:xfrm>
            <a:off x="624114" y="5617029"/>
            <a:ext cx="1233714" cy="156754"/>
          </a:xfrm>
          <a:prstGeom prst="roundRect">
            <a:avLst>
              <a:gd name="adj" fmla="val 50000"/>
            </a:avLst>
          </a:prstGeom>
          <a:solidFill>
            <a:schemeClr val="accent1">
              <a:alpha val="61960"/>
            </a:schemeClr>
          </a:soli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/>
            <a:endParaRPr lang="en-US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9406" name="AutoShape 13"/>
          <p:cNvSpPr>
            <a:spLocks/>
          </p:cNvSpPr>
          <p:nvPr/>
        </p:nvSpPr>
        <p:spPr bwMode="auto">
          <a:xfrm>
            <a:off x="631371" y="5447211"/>
            <a:ext cx="333829" cy="163286"/>
          </a:xfrm>
          <a:prstGeom prst="roundRect">
            <a:avLst>
              <a:gd name="adj" fmla="val 50000"/>
            </a:avLst>
          </a:prstGeom>
          <a:solidFill>
            <a:schemeClr val="accent1">
              <a:alpha val="61960"/>
            </a:schemeClr>
          </a:soli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/>
            <a:endParaRPr lang="en-US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9407" name="AutoShape 14"/>
          <p:cNvSpPr>
            <a:spLocks/>
          </p:cNvSpPr>
          <p:nvPr/>
        </p:nvSpPr>
        <p:spPr bwMode="auto">
          <a:xfrm>
            <a:off x="624114" y="3259183"/>
            <a:ext cx="595086" cy="156754"/>
          </a:xfrm>
          <a:prstGeom prst="roundRect">
            <a:avLst>
              <a:gd name="adj" fmla="val 50000"/>
            </a:avLst>
          </a:prstGeom>
          <a:solidFill>
            <a:schemeClr val="accent1">
              <a:alpha val="61960"/>
            </a:schemeClr>
          </a:soli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/>
            <a:endParaRPr lang="en-US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052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AutoShape 1"/>
          <p:cNvSpPr>
            <a:spLocks/>
          </p:cNvSpPr>
          <p:nvPr/>
        </p:nvSpPr>
        <p:spPr bwMode="auto">
          <a:xfrm>
            <a:off x="827314" y="5969726"/>
            <a:ext cx="4158343" cy="437606"/>
          </a:xfrm>
          <a:custGeom>
            <a:avLst/>
            <a:gdLst>
              <a:gd name="T0" fmla="*/ 0 w 21600"/>
              <a:gd name="T1" fmla="*/ 2147483646 h 21600"/>
              <a:gd name="T2" fmla="*/ 0 w 21600"/>
              <a:gd name="T3" fmla="*/ 2147483646 h 21600"/>
              <a:gd name="T4" fmla="*/ 2147483646 w 21600"/>
              <a:gd name="T5" fmla="*/ 0 h 21600"/>
              <a:gd name="T6" fmla="*/ 2147483646 w 21600"/>
              <a:gd name="T7" fmla="*/ 0 h 21600"/>
              <a:gd name="T8" fmla="*/ 2147483646 w 21600"/>
              <a:gd name="T9" fmla="*/ 2147483646 h 21600"/>
              <a:gd name="T10" fmla="*/ 2147483646 w 21600"/>
              <a:gd name="T11" fmla="*/ 2147483646 h 21600"/>
              <a:gd name="T12" fmla="*/ 2147483646 w 21600"/>
              <a:gd name="T13" fmla="*/ 2147483646 h 21600"/>
              <a:gd name="T14" fmla="*/ 2147483646 w 21600"/>
              <a:gd name="T15" fmla="*/ 2147483646 h 21600"/>
              <a:gd name="T16" fmla="*/ 0 w 21600"/>
              <a:gd name="T17" fmla="*/ 2147483646 h 21600"/>
              <a:gd name="T18" fmla="*/ 0 w 21600"/>
              <a:gd name="T19" fmla="*/ 2147483646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1600"/>
              <a:gd name="T31" fmla="*/ 0 h 21600"/>
              <a:gd name="T32" fmla="*/ 21600 w 21600"/>
              <a:gd name="T33" fmla="*/ 21600 h 216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1600" h="21600">
                <a:moveTo>
                  <a:pt x="0" y="15152"/>
                </a:moveTo>
                <a:lnTo>
                  <a:pt x="0" y="6448"/>
                </a:lnTo>
                <a:cubicBezTo>
                  <a:pt x="0" y="2887"/>
                  <a:pt x="338" y="0"/>
                  <a:pt x="754" y="0"/>
                </a:cubicBezTo>
                <a:lnTo>
                  <a:pt x="20846" y="0"/>
                </a:lnTo>
                <a:cubicBezTo>
                  <a:pt x="21262" y="0"/>
                  <a:pt x="21600" y="2887"/>
                  <a:pt x="21600" y="6448"/>
                </a:cubicBezTo>
                <a:lnTo>
                  <a:pt x="21600" y="15152"/>
                </a:lnTo>
                <a:cubicBezTo>
                  <a:pt x="21600" y="18713"/>
                  <a:pt x="21262" y="21600"/>
                  <a:pt x="20846" y="21600"/>
                </a:cubicBezTo>
                <a:lnTo>
                  <a:pt x="754" y="21600"/>
                </a:lnTo>
                <a:cubicBezTo>
                  <a:pt x="338" y="21600"/>
                  <a:pt x="0" y="18713"/>
                  <a:pt x="0" y="15152"/>
                </a:cubicBezTo>
                <a:close/>
                <a:moveTo>
                  <a:pt x="0" y="15152"/>
                </a:moveTo>
              </a:path>
            </a:pathLst>
          </a:cu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B1852A"/>
              </a:gs>
            </a:gsLst>
            <a:lin ang="0" scaled="1"/>
          </a:gra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19" name="AutoShape 2"/>
          <p:cNvSpPr>
            <a:spLocks/>
          </p:cNvSpPr>
          <p:nvPr/>
        </p:nvSpPr>
        <p:spPr bwMode="auto">
          <a:xfrm>
            <a:off x="827314" y="5172891"/>
            <a:ext cx="4158343" cy="731520"/>
          </a:xfrm>
          <a:custGeom>
            <a:avLst/>
            <a:gdLst>
              <a:gd name="T0" fmla="*/ 0 w 21600"/>
              <a:gd name="T1" fmla="*/ 2147483646 h 21600"/>
              <a:gd name="T2" fmla="*/ 0 w 21600"/>
              <a:gd name="T3" fmla="*/ 2147483646 h 21600"/>
              <a:gd name="T4" fmla="*/ 2147483646 w 21600"/>
              <a:gd name="T5" fmla="*/ 0 h 21600"/>
              <a:gd name="T6" fmla="*/ 2147483646 w 21600"/>
              <a:gd name="T7" fmla="*/ 0 h 21600"/>
              <a:gd name="T8" fmla="*/ 2147483646 w 21600"/>
              <a:gd name="T9" fmla="*/ 2147483646 h 21600"/>
              <a:gd name="T10" fmla="*/ 2147483646 w 21600"/>
              <a:gd name="T11" fmla="*/ 2147483646 h 21600"/>
              <a:gd name="T12" fmla="*/ 2147483646 w 21600"/>
              <a:gd name="T13" fmla="*/ 2147483646 h 21600"/>
              <a:gd name="T14" fmla="*/ 2147483646 w 21600"/>
              <a:gd name="T15" fmla="*/ 2147483646 h 21600"/>
              <a:gd name="T16" fmla="*/ 0 w 21600"/>
              <a:gd name="T17" fmla="*/ 2147483646 h 21600"/>
              <a:gd name="T18" fmla="*/ 0 w 21600"/>
              <a:gd name="T19" fmla="*/ 2147483646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1600"/>
              <a:gd name="T31" fmla="*/ 0 h 21600"/>
              <a:gd name="T32" fmla="*/ 21600 w 21600"/>
              <a:gd name="T33" fmla="*/ 21600 h 216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1600" h="21600">
                <a:moveTo>
                  <a:pt x="0" y="17743"/>
                </a:moveTo>
                <a:lnTo>
                  <a:pt x="0" y="3857"/>
                </a:lnTo>
                <a:cubicBezTo>
                  <a:pt x="0" y="1727"/>
                  <a:pt x="338" y="0"/>
                  <a:pt x="754" y="0"/>
                </a:cubicBezTo>
                <a:lnTo>
                  <a:pt x="20846" y="0"/>
                </a:lnTo>
                <a:cubicBezTo>
                  <a:pt x="21262" y="0"/>
                  <a:pt x="21600" y="1727"/>
                  <a:pt x="21600" y="3857"/>
                </a:cubicBezTo>
                <a:lnTo>
                  <a:pt x="21600" y="17743"/>
                </a:lnTo>
                <a:cubicBezTo>
                  <a:pt x="21600" y="19873"/>
                  <a:pt x="21262" y="21600"/>
                  <a:pt x="20846" y="21600"/>
                </a:cubicBezTo>
                <a:lnTo>
                  <a:pt x="754" y="21600"/>
                </a:lnTo>
                <a:cubicBezTo>
                  <a:pt x="338" y="21600"/>
                  <a:pt x="0" y="19873"/>
                  <a:pt x="0" y="17743"/>
                </a:cubicBezTo>
                <a:close/>
                <a:moveTo>
                  <a:pt x="0" y="17743"/>
                </a:moveTo>
              </a:path>
            </a:pathLst>
          </a:cu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B1852A"/>
              </a:gs>
            </a:gsLst>
            <a:lin ang="0" scaled="1"/>
          </a:gra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6042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314" y="2050868"/>
            <a:ext cx="8374743" cy="2129246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1" name="AutoShape 4"/>
          <p:cNvSpPr>
            <a:spLocks/>
          </p:cNvSpPr>
          <p:nvPr/>
        </p:nvSpPr>
        <p:spPr bwMode="auto">
          <a:xfrm>
            <a:off x="943428" y="1652451"/>
            <a:ext cx="4151086" cy="346166"/>
          </a:xfrm>
          <a:custGeom>
            <a:avLst/>
            <a:gdLst>
              <a:gd name="T0" fmla="*/ 2147483646 w 21600"/>
              <a:gd name="T1" fmla="*/ 0 h 11423"/>
              <a:gd name="T2" fmla="*/ 0 w 21600"/>
              <a:gd name="T3" fmla="*/ 2147483646 h 11423"/>
              <a:gd name="T4" fmla="*/ 0 w 21600"/>
              <a:gd name="T5" fmla="*/ 2147483646 h 11423"/>
              <a:gd name="T6" fmla="*/ 2147483646 w 21600"/>
              <a:gd name="T7" fmla="*/ 2147483646 h 11423"/>
              <a:gd name="T8" fmla="*/ 2147483646 w 21600"/>
              <a:gd name="T9" fmla="*/ 2147483646 h 11423"/>
              <a:gd name="T10" fmla="*/ 2147483646 w 21600"/>
              <a:gd name="T11" fmla="*/ 2147483646 h 11423"/>
              <a:gd name="T12" fmla="*/ 2147483646 w 21600"/>
              <a:gd name="T13" fmla="*/ 2147483646 h 11423"/>
              <a:gd name="T14" fmla="*/ 2147483646 w 21600"/>
              <a:gd name="T15" fmla="*/ 2147483646 h 11423"/>
              <a:gd name="T16" fmla="*/ 2147483646 w 21600"/>
              <a:gd name="T17" fmla="*/ 2147483646 h 11423"/>
              <a:gd name="T18" fmla="*/ 2147483646 w 21600"/>
              <a:gd name="T19" fmla="*/ 2147483646 h 11423"/>
              <a:gd name="T20" fmla="*/ 2147483646 w 21600"/>
              <a:gd name="T21" fmla="*/ 0 h 11423"/>
              <a:gd name="T22" fmla="*/ 2147483646 w 21600"/>
              <a:gd name="T23" fmla="*/ 0 h 11423"/>
              <a:gd name="T24" fmla="*/ 2147483646 w 21600"/>
              <a:gd name="T25" fmla="*/ 0 h 11423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1600"/>
              <a:gd name="T40" fmla="*/ 0 h 11423"/>
              <a:gd name="T41" fmla="*/ 21600 w 21600"/>
              <a:gd name="T42" fmla="*/ 11423 h 11423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1600" h="11423">
                <a:moveTo>
                  <a:pt x="755" y="0"/>
                </a:moveTo>
                <a:cubicBezTo>
                  <a:pt x="338" y="0"/>
                  <a:pt x="0" y="1930"/>
                  <a:pt x="0" y="4311"/>
                </a:cubicBezTo>
                <a:lnTo>
                  <a:pt x="0" y="7112"/>
                </a:lnTo>
                <a:cubicBezTo>
                  <a:pt x="0" y="9493"/>
                  <a:pt x="338" y="11423"/>
                  <a:pt x="755" y="11423"/>
                </a:cubicBezTo>
                <a:lnTo>
                  <a:pt x="16746" y="11423"/>
                </a:lnTo>
                <a:lnTo>
                  <a:pt x="17124" y="21600"/>
                </a:lnTo>
                <a:lnTo>
                  <a:pt x="17502" y="11423"/>
                </a:lnTo>
                <a:lnTo>
                  <a:pt x="20845" y="11423"/>
                </a:lnTo>
                <a:cubicBezTo>
                  <a:pt x="21262" y="11423"/>
                  <a:pt x="21600" y="9493"/>
                  <a:pt x="21600" y="7112"/>
                </a:cubicBezTo>
                <a:lnTo>
                  <a:pt x="21600" y="4311"/>
                </a:lnTo>
                <a:cubicBezTo>
                  <a:pt x="21600" y="1930"/>
                  <a:pt x="21262" y="0"/>
                  <a:pt x="20845" y="0"/>
                </a:cubicBezTo>
                <a:lnTo>
                  <a:pt x="755" y="0"/>
                </a:lnTo>
                <a:close/>
                <a:moveTo>
                  <a:pt x="755" y="0"/>
                </a:moveTo>
              </a:path>
            </a:pathLst>
          </a:cu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B1852A"/>
              </a:gs>
            </a:gsLst>
            <a:lin ang="0" scaled="1"/>
          </a:gra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2" name="Rectangle 5"/>
          <p:cNvSpPr>
            <a:spLocks noGrp="1" noChangeArrowheads="1"/>
          </p:cNvSpPr>
          <p:nvPr>
            <p:ph type="title"/>
          </p:nvPr>
        </p:nvSpPr>
        <p:spPr>
          <a:xfrm>
            <a:off x="972457" y="365760"/>
            <a:ext cx="10239829" cy="1227909"/>
          </a:xfrm>
        </p:spPr>
        <p:txBody>
          <a:bodyPr/>
          <a:lstStyle/>
          <a:p>
            <a:pPr eaLnBrk="1" hangingPunct="1"/>
            <a:r>
              <a:rPr lang="en-US" dirty="0" err="1" smtClean="0">
                <a:latin typeface="Arial Bold" charset="0"/>
                <a:ea typeface="ヒラギノ角ゴ ProN W6" charset="0"/>
                <a:cs typeface="ヒラギノ角ゴ ProN W6" charset="0"/>
              </a:rPr>
              <a:t>ByPropertyName</a:t>
            </a:r>
            <a:endParaRPr lang="en-US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grpSp>
        <p:nvGrpSpPr>
          <p:cNvPr id="60423" name="Group 8"/>
          <p:cNvGrpSpPr>
            <a:grpSpLocks/>
          </p:cNvGrpSpPr>
          <p:nvPr/>
        </p:nvGrpSpPr>
        <p:grpSpPr bwMode="auto">
          <a:xfrm>
            <a:off x="834571" y="4376057"/>
            <a:ext cx="4158343" cy="731520"/>
            <a:chOff x="0" y="0"/>
            <a:chExt cx="4584" cy="896"/>
          </a:xfrm>
        </p:grpSpPr>
        <p:sp>
          <p:nvSpPr>
            <p:cNvPr id="60430" name="AutoShape 6"/>
            <p:cNvSpPr>
              <a:spLocks/>
            </p:cNvSpPr>
            <p:nvPr/>
          </p:nvSpPr>
          <p:spPr bwMode="auto">
            <a:xfrm>
              <a:off x="0" y="0"/>
              <a:ext cx="4584" cy="89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1600"/>
                <a:gd name="T31" fmla="*/ 0 h 21600"/>
                <a:gd name="T32" fmla="*/ 21600 w 21600"/>
                <a:gd name="T33" fmla="*/ 21600 h 2160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1600" h="21600">
                  <a:moveTo>
                    <a:pt x="0" y="17743"/>
                  </a:moveTo>
                  <a:lnTo>
                    <a:pt x="0" y="3857"/>
                  </a:lnTo>
                  <a:cubicBezTo>
                    <a:pt x="0" y="1727"/>
                    <a:pt x="338" y="0"/>
                    <a:pt x="754" y="0"/>
                  </a:cubicBezTo>
                  <a:lnTo>
                    <a:pt x="20846" y="0"/>
                  </a:lnTo>
                  <a:cubicBezTo>
                    <a:pt x="21262" y="0"/>
                    <a:pt x="21600" y="1727"/>
                    <a:pt x="21600" y="3857"/>
                  </a:cubicBezTo>
                  <a:lnTo>
                    <a:pt x="21600" y="17743"/>
                  </a:lnTo>
                  <a:cubicBezTo>
                    <a:pt x="21600" y="19873"/>
                    <a:pt x="21262" y="21600"/>
                    <a:pt x="20846" y="21600"/>
                  </a:cubicBezTo>
                  <a:lnTo>
                    <a:pt x="754" y="21600"/>
                  </a:lnTo>
                  <a:cubicBezTo>
                    <a:pt x="338" y="21600"/>
                    <a:pt x="0" y="19873"/>
                    <a:pt x="0" y="17743"/>
                  </a:cubicBezTo>
                  <a:close/>
                  <a:moveTo>
                    <a:pt x="0" y="17743"/>
                  </a:moveTo>
                </a:path>
              </a:pathLst>
            </a:custGeom>
            <a:gradFill rotWithShape="0">
              <a:gsLst>
                <a:gs pos="0">
                  <a:srgbClr val="FFFFFF">
                    <a:alpha val="50000"/>
                  </a:srgbClr>
                </a:gs>
                <a:gs pos="100000">
                  <a:srgbClr val="B1852A"/>
                </a:gs>
              </a:gsLst>
              <a:lin ang="0" scaled="1"/>
            </a:gradFill>
            <a:ln w="12700">
              <a:solidFill>
                <a:srgbClr val="4B4B4B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0431" name="Rectangle 7"/>
            <p:cNvSpPr>
              <a:spLocks/>
            </p:cNvSpPr>
            <p:nvPr/>
          </p:nvSpPr>
          <p:spPr bwMode="auto">
            <a:xfrm>
              <a:off x="64" y="56"/>
              <a:ext cx="4464" cy="7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eaLnBrk="1" hangingPunct="1"/>
              <a:r>
                <a:rPr lang="en-US" sz="1300">
                  <a:latin typeface="Arial Bold" charset="0"/>
                  <a:ea typeface="MS PGothic" charset="0"/>
                  <a:cs typeface="ヒラギノ角ゴ ProN W3" charset="0"/>
                  <a:sym typeface="Arial Bold" charset="0"/>
                </a:rPr>
                <a:t>2.  Stop-Service does not support accepting </a:t>
              </a:r>
              <a:r>
                <a:rPr lang="ja-JP" altLang="en-US" sz="1300">
                  <a:latin typeface="Arial" charset="0"/>
                  <a:ea typeface="MS PGothic" charset="0"/>
                  <a:cs typeface="ヒラギノ角ゴ ProN W3" charset="0"/>
                  <a:sym typeface="Arial Bold" charset="0"/>
                </a:rPr>
                <a:t>“</a:t>
              </a:r>
              <a:r>
                <a:rPr lang="en-US" altLang="ja-JP" sz="1300">
                  <a:latin typeface="Arial Bold" charset="0"/>
                  <a:ea typeface="MS PGothic" charset="0"/>
                  <a:cs typeface="ヒラギノ角ゴ ProN W3" charset="0"/>
                  <a:sym typeface="Arial Bold" charset="0"/>
                </a:rPr>
                <a:t>Process</a:t>
              </a:r>
              <a:r>
                <a:rPr lang="ja-JP" altLang="en-US" sz="1300">
                  <a:latin typeface="Arial" charset="0"/>
                  <a:ea typeface="MS PGothic" charset="0"/>
                  <a:cs typeface="ヒラギノ角ゴ ProN W3" charset="0"/>
                  <a:sym typeface="Arial Bold" charset="0"/>
                </a:rPr>
                <a:t>”</a:t>
              </a:r>
              <a:r>
                <a:rPr lang="en-US" altLang="ja-JP" sz="1300">
                  <a:latin typeface="Arial Bold" charset="0"/>
                  <a:ea typeface="MS PGothic" charset="0"/>
                  <a:cs typeface="ヒラギノ角ゴ ProN W3" charset="0"/>
                  <a:sym typeface="Arial Bold" charset="0"/>
                </a:rPr>
                <a:t> objects ByValue, so PowerShell checks what can be accepted ByPropertyName.</a:t>
              </a:r>
              <a:endPara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endParaRPr>
            </a:p>
          </p:txBody>
        </p:sp>
      </p:grpSp>
      <p:sp>
        <p:nvSpPr>
          <p:cNvPr id="60424" name="Rectangle 9"/>
          <p:cNvSpPr>
            <a:spLocks/>
          </p:cNvSpPr>
          <p:nvPr/>
        </p:nvSpPr>
        <p:spPr bwMode="auto">
          <a:xfrm>
            <a:off x="1001486" y="1717766"/>
            <a:ext cx="4049486" cy="24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1.  Get-Process is passing a </a:t>
            </a:r>
            <a:r>
              <a:rPr lang="ja-JP" altLang="en-US" sz="1300">
                <a:latin typeface="Arial" charset="0"/>
                <a:ea typeface="MS PGothic" charset="0"/>
                <a:cs typeface="ヒラギノ角ゴ ProN W3" charset="0"/>
                <a:sym typeface="Arial Bold" charset="0"/>
              </a:rPr>
              <a:t>“</a:t>
            </a:r>
            <a:r>
              <a:rPr lang="en-US" altLang="ja-JP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Process</a:t>
            </a:r>
            <a:r>
              <a:rPr lang="ja-JP" altLang="en-US" sz="1300">
                <a:latin typeface="Arial" charset="0"/>
                <a:ea typeface="MS PGothic" charset="0"/>
                <a:cs typeface="ヒラギノ角ゴ ProN W3" charset="0"/>
                <a:sym typeface="Arial Bold" charset="0"/>
              </a:rPr>
              <a:t>”</a:t>
            </a:r>
            <a:r>
              <a:rPr lang="en-US" altLang="ja-JP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 Object</a:t>
            </a:r>
            <a:endParaRPr lang="en-US" sz="1300">
              <a:latin typeface="Arial Bold" charset="0"/>
              <a:ea typeface="MS PGothic" charset="0"/>
              <a:cs typeface="ヒラギノ角ゴ ProN W3" charset="0"/>
              <a:sym typeface="Arial Bold" charset="0"/>
            </a:endParaRPr>
          </a:p>
        </p:txBody>
      </p:sp>
      <p:sp>
        <p:nvSpPr>
          <p:cNvPr id="60425" name="Rectangle 10"/>
          <p:cNvSpPr>
            <a:spLocks/>
          </p:cNvSpPr>
          <p:nvPr/>
        </p:nvSpPr>
        <p:spPr bwMode="auto">
          <a:xfrm>
            <a:off x="943428" y="5218611"/>
            <a:ext cx="4049486" cy="607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3.  -Name does accept strings ByPropertyName, and the objects in the pipeline are labeled as a Name property</a:t>
            </a:r>
          </a:p>
        </p:txBody>
      </p:sp>
      <p:pic>
        <p:nvPicPr>
          <p:cNvPr id="60426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0114" y="4820194"/>
            <a:ext cx="1865086" cy="209006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7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0114" y="5225143"/>
            <a:ext cx="6175829" cy="894806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8" name="Rectangle 13"/>
          <p:cNvSpPr>
            <a:spLocks/>
          </p:cNvSpPr>
          <p:nvPr/>
        </p:nvSpPr>
        <p:spPr bwMode="auto">
          <a:xfrm>
            <a:off x="943428" y="5937069"/>
            <a:ext cx="4049486" cy="424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4.  Stop-Service attempts to use the objects for its -Name, in this example, fails</a:t>
            </a:r>
          </a:p>
        </p:txBody>
      </p:sp>
      <p:pic>
        <p:nvPicPr>
          <p:cNvPr id="60429" name="Picture 14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307" y="4976948"/>
            <a:ext cx="653143" cy="679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371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DevOps Matters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98489" y="1355653"/>
            <a:ext cx="10287000" cy="464819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Reduced outages</a:t>
            </a:r>
          </a:p>
          <a:p>
            <a:r>
              <a:rPr lang="en-US" dirty="0" smtClean="0"/>
              <a:t>Rapid deployment</a:t>
            </a:r>
          </a:p>
          <a:p>
            <a:r>
              <a:rPr lang="en-US" dirty="0" smtClean="0"/>
              <a:t>Run towards change, not away</a:t>
            </a:r>
          </a:p>
          <a:p>
            <a:r>
              <a:rPr lang="en-US" dirty="0" smtClean="0"/>
              <a:t>Fail often, recover fast</a:t>
            </a:r>
          </a:p>
        </p:txBody>
      </p:sp>
    </p:spTree>
    <p:extLst>
      <p:ext uri="{BB962C8B-B14F-4D97-AF65-F5344CB8AC3E}">
        <p14:creationId xmlns:p14="http://schemas.microsoft.com/office/powerpoint/2010/main" val="198056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14350" indent="-514350"/>
            <a:r>
              <a:rPr lang="en-US" dirty="0"/>
              <a:t>What if my property doesn’t match – Customize it!</a:t>
            </a:r>
          </a:p>
        </p:txBody>
      </p:sp>
      <p:pic>
        <p:nvPicPr>
          <p:cNvPr id="6246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314" y="1391194"/>
            <a:ext cx="5958114" cy="2011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29" y="2612572"/>
            <a:ext cx="11119757" cy="3128554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8617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514350" indent="-514350"/>
            <a:r>
              <a:rPr lang="en-US" dirty="0"/>
              <a:t>The Parenthetical – when all else fails</a:t>
            </a:r>
          </a:p>
        </p:txBody>
      </p:sp>
      <p:pic>
        <p:nvPicPr>
          <p:cNvPr id="5837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2188029"/>
            <a:ext cx="8403771" cy="1665514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4571" y="4513217"/>
            <a:ext cx="7975600" cy="1528354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3" name="Rectangle 5"/>
          <p:cNvSpPr>
            <a:spLocks/>
          </p:cNvSpPr>
          <p:nvPr/>
        </p:nvSpPr>
        <p:spPr bwMode="auto">
          <a:xfrm>
            <a:off x="2890710" y="6231201"/>
            <a:ext cx="6496312" cy="424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sz="1300" dirty="0" smtClean="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  </a:t>
            </a:r>
            <a:r>
              <a:rPr lang="en-US" sz="2400" dirty="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Parenthesis don</a:t>
            </a:r>
            <a:r>
              <a:rPr lang="ja-JP" altLang="en-US" sz="2400" dirty="0">
                <a:latin typeface="Arial" charset="0"/>
                <a:ea typeface="MS PGothic" charset="0"/>
                <a:cs typeface="ヒラギノ角ゴ ProN W3" charset="0"/>
                <a:sym typeface="Arial Bold" charset="0"/>
              </a:rPr>
              <a:t>’</a:t>
            </a:r>
            <a:r>
              <a:rPr lang="en-US" altLang="ja-JP" sz="2400" dirty="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t rely on binding and attach information directly to the desired parameter.</a:t>
            </a:r>
            <a:endParaRPr lang="en-US" sz="2400" dirty="0">
              <a:latin typeface="Arial Bold" charset="0"/>
              <a:ea typeface="MS PGothic" charset="0"/>
              <a:cs typeface="ヒラギノ角ゴ ProN W3" charset="0"/>
              <a:sym typeface="Arial Bold" charset="0"/>
            </a:endParaRPr>
          </a:p>
        </p:txBody>
      </p:sp>
      <p:pic>
        <p:nvPicPr>
          <p:cNvPr id="583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543" y="2841172"/>
            <a:ext cx="8382000" cy="1495697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5" name="AutoShape 8"/>
          <p:cNvSpPr>
            <a:spLocks/>
          </p:cNvSpPr>
          <p:nvPr/>
        </p:nvSpPr>
        <p:spPr bwMode="auto">
          <a:xfrm>
            <a:off x="827314" y="1574074"/>
            <a:ext cx="4151086" cy="444137"/>
          </a:xfrm>
          <a:custGeom>
            <a:avLst/>
            <a:gdLst>
              <a:gd name="T0" fmla="*/ 2147483646 w 21600"/>
              <a:gd name="T1" fmla="*/ 0 h 14656"/>
              <a:gd name="T2" fmla="*/ 0 w 21600"/>
              <a:gd name="T3" fmla="*/ 2147483646 h 14656"/>
              <a:gd name="T4" fmla="*/ 0 w 21600"/>
              <a:gd name="T5" fmla="*/ 2147483646 h 14656"/>
              <a:gd name="T6" fmla="*/ 2147483646 w 21600"/>
              <a:gd name="T7" fmla="*/ 2147483646 h 14656"/>
              <a:gd name="T8" fmla="*/ 2147483646 w 21600"/>
              <a:gd name="T9" fmla="*/ 2147483646 h 14656"/>
              <a:gd name="T10" fmla="*/ 2147483646 w 21600"/>
              <a:gd name="T11" fmla="*/ 2147483646 h 14656"/>
              <a:gd name="T12" fmla="*/ 2147483646 w 21600"/>
              <a:gd name="T13" fmla="*/ 2147483646 h 14656"/>
              <a:gd name="T14" fmla="*/ 2147483646 w 21600"/>
              <a:gd name="T15" fmla="*/ 2147483646 h 14656"/>
              <a:gd name="T16" fmla="*/ 2147483646 w 21600"/>
              <a:gd name="T17" fmla="*/ 2147483646 h 14656"/>
              <a:gd name="T18" fmla="*/ 2147483646 w 21600"/>
              <a:gd name="T19" fmla="*/ 2147483646 h 14656"/>
              <a:gd name="T20" fmla="*/ 2147483646 w 21600"/>
              <a:gd name="T21" fmla="*/ 0 h 14656"/>
              <a:gd name="T22" fmla="*/ 2147483646 w 21600"/>
              <a:gd name="T23" fmla="*/ 0 h 14656"/>
              <a:gd name="T24" fmla="*/ 2147483646 w 21600"/>
              <a:gd name="T25" fmla="*/ 0 h 1465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1600"/>
              <a:gd name="T40" fmla="*/ 0 h 14656"/>
              <a:gd name="T41" fmla="*/ 21600 w 21600"/>
              <a:gd name="T42" fmla="*/ 14656 h 1465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1600" h="14656">
                <a:moveTo>
                  <a:pt x="755" y="0"/>
                </a:moveTo>
                <a:cubicBezTo>
                  <a:pt x="338" y="0"/>
                  <a:pt x="0" y="1930"/>
                  <a:pt x="0" y="4311"/>
                </a:cubicBezTo>
                <a:lnTo>
                  <a:pt x="0" y="10345"/>
                </a:lnTo>
                <a:cubicBezTo>
                  <a:pt x="0" y="12726"/>
                  <a:pt x="338" y="14656"/>
                  <a:pt x="755" y="14656"/>
                </a:cubicBezTo>
                <a:lnTo>
                  <a:pt x="16748" y="14656"/>
                </a:lnTo>
                <a:lnTo>
                  <a:pt x="17124" y="21600"/>
                </a:lnTo>
                <a:lnTo>
                  <a:pt x="17502" y="14656"/>
                </a:lnTo>
                <a:lnTo>
                  <a:pt x="20845" y="14656"/>
                </a:lnTo>
                <a:cubicBezTo>
                  <a:pt x="21262" y="14656"/>
                  <a:pt x="21600" y="12726"/>
                  <a:pt x="21600" y="10345"/>
                </a:cubicBezTo>
                <a:lnTo>
                  <a:pt x="21600" y="4311"/>
                </a:lnTo>
                <a:cubicBezTo>
                  <a:pt x="21600" y="1930"/>
                  <a:pt x="21262" y="0"/>
                  <a:pt x="20845" y="0"/>
                </a:cubicBezTo>
                <a:lnTo>
                  <a:pt x="755" y="0"/>
                </a:lnTo>
                <a:close/>
                <a:moveTo>
                  <a:pt x="755" y="0"/>
                </a:moveTo>
              </a:path>
            </a:pathLst>
          </a:cu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B1852A"/>
              </a:gs>
            </a:gsLst>
            <a:lin ang="0" scaled="1"/>
          </a:gra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8376" name="Rectangle 9"/>
          <p:cNvSpPr>
            <a:spLocks/>
          </p:cNvSpPr>
          <p:nvPr/>
        </p:nvSpPr>
        <p:spPr bwMode="auto">
          <a:xfrm>
            <a:off x="936171" y="1593668"/>
            <a:ext cx="4049486" cy="424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1.  I want to pass a list of computer names to Get-Service.  Why does this fail?</a:t>
            </a:r>
          </a:p>
        </p:txBody>
      </p:sp>
      <p:sp>
        <p:nvSpPr>
          <p:cNvPr id="58377" name="Rectangle 10"/>
          <p:cNvSpPr>
            <a:spLocks/>
          </p:cNvSpPr>
          <p:nvPr/>
        </p:nvSpPr>
        <p:spPr bwMode="auto">
          <a:xfrm>
            <a:off x="6342743" y="3187337"/>
            <a:ext cx="2721429" cy="115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2.  -Name and -InputObject accept pipeline input ByValue, not -Computername.  -Name accepts text, and then causes the failure.</a:t>
            </a:r>
          </a:p>
          <a:p>
            <a:pPr eaLnBrk="1" hangingPunct="1"/>
            <a:endParaRPr lang="en-US" sz="1300">
              <a:latin typeface="Arial Bold" charset="0"/>
              <a:ea typeface="MS PGothic" charset="0"/>
              <a:cs typeface="ヒラギノ角ゴ ProN W3" charset="0"/>
              <a:sym typeface="Arial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1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Parenthetical – when all else fails</a:t>
            </a:r>
            <a:endParaRPr lang="en-US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pic>
        <p:nvPicPr>
          <p:cNvPr id="645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76103"/>
            <a:ext cx="8505371" cy="2651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15" y="2357846"/>
            <a:ext cx="8606971" cy="2651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43" y="3990703"/>
            <a:ext cx="8389257" cy="2475411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4518" name="Group 7"/>
          <p:cNvGrpSpPr>
            <a:grpSpLocks/>
          </p:cNvGrpSpPr>
          <p:nvPr/>
        </p:nvGrpSpPr>
        <p:grpSpPr bwMode="auto">
          <a:xfrm>
            <a:off x="9238343" y="1697355"/>
            <a:ext cx="2612571" cy="496389"/>
            <a:chOff x="0" y="0"/>
            <a:chExt cx="2880" cy="608"/>
          </a:xfrm>
        </p:grpSpPr>
        <p:sp>
          <p:nvSpPr>
            <p:cNvPr id="64526" name="AutoShape 5"/>
            <p:cNvSpPr>
              <a:spLocks/>
            </p:cNvSpPr>
            <p:nvPr/>
          </p:nvSpPr>
          <p:spPr bwMode="auto">
            <a:xfrm>
              <a:off x="0" y="0"/>
              <a:ext cx="2880" cy="608"/>
            </a:xfrm>
            <a:custGeom>
              <a:avLst/>
              <a:gdLst>
                <a:gd name="T0" fmla="*/ 0 w 21410"/>
                <a:gd name="T1" fmla="*/ 0 h 21600"/>
                <a:gd name="T2" fmla="*/ 0 w 21410"/>
                <a:gd name="T3" fmla="*/ 0 h 21600"/>
                <a:gd name="T4" fmla="*/ 0 w 21410"/>
                <a:gd name="T5" fmla="*/ 0 h 21600"/>
                <a:gd name="T6" fmla="*/ 0 w 21410"/>
                <a:gd name="T7" fmla="*/ 0 h 21600"/>
                <a:gd name="T8" fmla="*/ 0 w 21410"/>
                <a:gd name="T9" fmla="*/ 0 h 21600"/>
                <a:gd name="T10" fmla="*/ 0 w 21410"/>
                <a:gd name="T11" fmla="*/ 0 h 21600"/>
                <a:gd name="T12" fmla="*/ 0 w 21410"/>
                <a:gd name="T13" fmla="*/ 0 h 21600"/>
                <a:gd name="T14" fmla="*/ 0 w 21410"/>
                <a:gd name="T15" fmla="*/ 0 h 21600"/>
                <a:gd name="T16" fmla="*/ 0 w 21410"/>
                <a:gd name="T17" fmla="*/ 0 h 21600"/>
                <a:gd name="T18" fmla="*/ 0 w 21410"/>
                <a:gd name="T19" fmla="*/ 0 h 21600"/>
                <a:gd name="T20" fmla="*/ 0 w 21410"/>
                <a:gd name="T21" fmla="*/ 0 h 21600"/>
                <a:gd name="T22" fmla="*/ 0 w 21410"/>
                <a:gd name="T23" fmla="*/ 0 h 21600"/>
                <a:gd name="T24" fmla="*/ 0 w 21410"/>
                <a:gd name="T25" fmla="*/ 0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1410"/>
                <a:gd name="T40" fmla="*/ 0 h 21600"/>
                <a:gd name="T41" fmla="*/ 21410 w 21410"/>
                <a:gd name="T42" fmla="*/ 21600 h 21600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1410" h="21600">
                  <a:moveTo>
                    <a:pt x="1189" y="0"/>
                  </a:moveTo>
                  <a:cubicBezTo>
                    <a:pt x="533" y="0"/>
                    <a:pt x="0" y="2545"/>
                    <a:pt x="0" y="5684"/>
                  </a:cubicBezTo>
                  <a:lnTo>
                    <a:pt x="0" y="15916"/>
                  </a:lnTo>
                  <a:cubicBezTo>
                    <a:pt x="0" y="19055"/>
                    <a:pt x="533" y="21600"/>
                    <a:pt x="1189" y="21600"/>
                  </a:cubicBezTo>
                  <a:lnTo>
                    <a:pt x="20221" y="21600"/>
                  </a:lnTo>
                  <a:cubicBezTo>
                    <a:pt x="20878" y="21600"/>
                    <a:pt x="21410" y="19055"/>
                    <a:pt x="21410" y="15916"/>
                  </a:cubicBezTo>
                  <a:lnTo>
                    <a:pt x="21410" y="15658"/>
                  </a:lnTo>
                  <a:lnTo>
                    <a:pt x="21600" y="13411"/>
                  </a:lnTo>
                  <a:lnTo>
                    <a:pt x="21410" y="11155"/>
                  </a:lnTo>
                  <a:lnTo>
                    <a:pt x="21410" y="5684"/>
                  </a:lnTo>
                  <a:cubicBezTo>
                    <a:pt x="21410" y="2545"/>
                    <a:pt x="20878" y="0"/>
                    <a:pt x="20221" y="0"/>
                  </a:cubicBezTo>
                  <a:lnTo>
                    <a:pt x="1189" y="0"/>
                  </a:lnTo>
                  <a:close/>
                  <a:moveTo>
                    <a:pt x="1189" y="0"/>
                  </a:moveTo>
                </a:path>
              </a:pathLst>
            </a:custGeom>
            <a:gradFill rotWithShape="0">
              <a:gsLst>
                <a:gs pos="0">
                  <a:srgbClr val="FFFFFF">
                    <a:alpha val="50000"/>
                  </a:srgbClr>
                </a:gs>
                <a:gs pos="100000">
                  <a:srgbClr val="B1852A"/>
                </a:gs>
              </a:gsLst>
              <a:lin ang="0" scaled="1"/>
            </a:gradFill>
            <a:ln w="12700">
              <a:solidFill>
                <a:srgbClr val="4B4B4B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4527" name="Rectangle 6"/>
            <p:cNvSpPr>
              <a:spLocks/>
            </p:cNvSpPr>
            <p:nvPr/>
          </p:nvSpPr>
          <p:spPr bwMode="auto">
            <a:xfrm>
              <a:off x="128" y="46"/>
              <a:ext cx="2656" cy="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eaLnBrk="1" hangingPunct="1"/>
              <a:r>
                <a:rPr lang="en-US" sz="1300">
                  <a:latin typeface="Arial Bold" charset="0"/>
                  <a:ea typeface="MS PGothic" charset="0"/>
                  <a:cs typeface="ヒラギノ角ゴ ProN W3" charset="0"/>
                  <a:sym typeface="Arial Bold" charset="0"/>
                </a:rPr>
                <a:t>Returns a collection (table) </a:t>
              </a:r>
            </a:p>
            <a:p>
              <a:pPr eaLnBrk="1" hangingPunct="1"/>
              <a:r>
                <a:rPr lang="en-US" sz="1300">
                  <a:latin typeface="Arial Bold" charset="0"/>
                  <a:ea typeface="MS PGothic" charset="0"/>
                  <a:cs typeface="ヒラギノ角ゴ ProN W3" charset="0"/>
                  <a:sym typeface="Arial Bold" charset="0"/>
                </a:rPr>
                <a:t>of objects.</a:t>
              </a:r>
            </a:p>
          </p:txBody>
        </p:sp>
      </p:grpSp>
      <p:sp>
        <p:nvSpPr>
          <p:cNvPr id="64519" name="AutoShape 8"/>
          <p:cNvSpPr>
            <a:spLocks/>
          </p:cNvSpPr>
          <p:nvPr/>
        </p:nvSpPr>
        <p:spPr bwMode="auto">
          <a:xfrm>
            <a:off x="9550400" y="3174274"/>
            <a:ext cx="2307771" cy="496389"/>
          </a:xfrm>
          <a:custGeom>
            <a:avLst/>
            <a:gdLst>
              <a:gd name="T0" fmla="*/ 0 w 21600"/>
              <a:gd name="T1" fmla="*/ 2147483646 h 21600"/>
              <a:gd name="T2" fmla="*/ 0 w 21600"/>
              <a:gd name="T3" fmla="*/ 2147483646 h 21600"/>
              <a:gd name="T4" fmla="*/ 2147483646 w 21600"/>
              <a:gd name="T5" fmla="*/ 0 h 21600"/>
              <a:gd name="T6" fmla="*/ 2147483646 w 21600"/>
              <a:gd name="T7" fmla="*/ 0 h 21600"/>
              <a:gd name="T8" fmla="*/ 2147483646 w 21600"/>
              <a:gd name="T9" fmla="*/ 2147483646 h 21600"/>
              <a:gd name="T10" fmla="*/ 2147483646 w 21600"/>
              <a:gd name="T11" fmla="*/ 2147483646 h 21600"/>
              <a:gd name="T12" fmla="*/ 2147483646 w 21600"/>
              <a:gd name="T13" fmla="*/ 2147483646 h 21600"/>
              <a:gd name="T14" fmla="*/ 2147483646 w 21600"/>
              <a:gd name="T15" fmla="*/ 2147483646 h 21600"/>
              <a:gd name="T16" fmla="*/ 0 w 21600"/>
              <a:gd name="T17" fmla="*/ 2147483646 h 21600"/>
              <a:gd name="T18" fmla="*/ 0 w 21600"/>
              <a:gd name="T19" fmla="*/ 2147483646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1600"/>
              <a:gd name="T31" fmla="*/ 0 h 21600"/>
              <a:gd name="T32" fmla="*/ 21600 w 21600"/>
              <a:gd name="T33" fmla="*/ 21600 h 216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1600" h="21600">
                <a:moveTo>
                  <a:pt x="0" y="15916"/>
                </a:moveTo>
                <a:lnTo>
                  <a:pt x="0" y="5684"/>
                </a:lnTo>
                <a:cubicBezTo>
                  <a:pt x="0" y="2545"/>
                  <a:pt x="608" y="0"/>
                  <a:pt x="1358" y="0"/>
                </a:cubicBezTo>
                <a:lnTo>
                  <a:pt x="20242" y="0"/>
                </a:lnTo>
                <a:cubicBezTo>
                  <a:pt x="20992" y="0"/>
                  <a:pt x="21600" y="2545"/>
                  <a:pt x="21600" y="5684"/>
                </a:cubicBezTo>
                <a:lnTo>
                  <a:pt x="21600" y="15916"/>
                </a:lnTo>
                <a:cubicBezTo>
                  <a:pt x="21600" y="19055"/>
                  <a:pt x="20992" y="21600"/>
                  <a:pt x="20242" y="21600"/>
                </a:cubicBezTo>
                <a:lnTo>
                  <a:pt x="1358" y="21600"/>
                </a:lnTo>
                <a:cubicBezTo>
                  <a:pt x="608" y="21600"/>
                  <a:pt x="0" y="19055"/>
                  <a:pt x="0" y="15916"/>
                </a:cubicBezTo>
                <a:close/>
                <a:moveTo>
                  <a:pt x="0" y="15916"/>
                </a:moveTo>
              </a:path>
            </a:pathLst>
          </a:cu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B1852A"/>
              </a:gs>
            </a:gsLst>
            <a:lin ang="0" scaled="1"/>
          </a:gra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4520" name="Rectangle 9"/>
          <p:cNvSpPr>
            <a:spLocks/>
          </p:cNvSpPr>
          <p:nvPr/>
        </p:nvSpPr>
        <p:spPr bwMode="auto">
          <a:xfrm>
            <a:off x="9666514" y="3213463"/>
            <a:ext cx="2140857" cy="418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sz="13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Returns string contents </a:t>
            </a:r>
          </a:p>
        </p:txBody>
      </p:sp>
      <p:pic>
        <p:nvPicPr>
          <p:cNvPr id="64521" name="Picture 10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700" y="1636123"/>
            <a:ext cx="2387600" cy="248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22" name="Picture 11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100" y="2113734"/>
            <a:ext cx="5529943" cy="849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23" name="Picture 12"/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829" y="3516358"/>
            <a:ext cx="4136571" cy="1045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24" name="AutoShape 13"/>
          <p:cNvSpPr>
            <a:spLocks/>
          </p:cNvSpPr>
          <p:nvPr/>
        </p:nvSpPr>
        <p:spPr bwMode="auto">
          <a:xfrm>
            <a:off x="3222172" y="4382589"/>
            <a:ext cx="1589314" cy="156754"/>
          </a:xfrm>
          <a:prstGeom prst="roundRect">
            <a:avLst>
              <a:gd name="adj" fmla="val 50000"/>
            </a:avLst>
          </a:prstGeom>
          <a:solidFill>
            <a:schemeClr val="accent1">
              <a:alpha val="61960"/>
            </a:schemeClr>
          </a:soli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/>
            <a:endParaRPr lang="en-US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64525" name="AutoShape 14"/>
          <p:cNvSpPr>
            <a:spLocks/>
          </p:cNvSpPr>
          <p:nvPr/>
        </p:nvSpPr>
        <p:spPr bwMode="auto">
          <a:xfrm>
            <a:off x="1923143" y="2788920"/>
            <a:ext cx="994229" cy="156754"/>
          </a:xfrm>
          <a:prstGeom prst="roundRect">
            <a:avLst>
              <a:gd name="adj" fmla="val 50000"/>
            </a:avLst>
          </a:prstGeom>
          <a:solidFill>
            <a:schemeClr val="accent1">
              <a:alpha val="61960"/>
            </a:schemeClr>
          </a:solidFill>
          <a:ln w="12700">
            <a:solidFill>
              <a:srgbClr val="4B4B4B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 eaLnBrk="1" hangingPunct="1"/>
            <a:endParaRPr lang="en-US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35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Power in PowerShell - Remoting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35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Overview of Remoting</a:t>
            </a:r>
          </a:p>
          <a:p>
            <a:r>
              <a:rPr lang="en-GB" dirty="0" smtClean="0"/>
              <a:t>Enable Remoting</a:t>
            </a:r>
          </a:p>
          <a:p>
            <a:r>
              <a:rPr lang="en-GB" dirty="0" smtClean="0"/>
              <a:t>One-To-One</a:t>
            </a:r>
          </a:p>
          <a:p>
            <a:r>
              <a:rPr lang="en-GB" dirty="0" smtClean="0"/>
              <a:t>One-To-Many</a:t>
            </a:r>
          </a:p>
          <a:p>
            <a:r>
              <a:rPr lang="en-GB" dirty="0" smtClean="0"/>
              <a:t>Not the end yet!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 of Remoting</a:t>
            </a:r>
          </a:p>
        </p:txBody>
      </p:sp>
      <p:pic>
        <p:nvPicPr>
          <p:cNvPr id="675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429" y="2681151"/>
            <a:ext cx="1944914" cy="1959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67588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06880">
            <a:off x="4109872" y="3143380"/>
            <a:ext cx="1951761" cy="450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7589" name="Group 14"/>
          <p:cNvGrpSpPr>
            <a:grpSpLocks/>
          </p:cNvGrpSpPr>
          <p:nvPr/>
        </p:nvGrpSpPr>
        <p:grpSpPr bwMode="auto">
          <a:xfrm>
            <a:off x="6201620" y="1225129"/>
            <a:ext cx="4361543" cy="2992210"/>
            <a:chOff x="0" y="0"/>
            <a:chExt cx="4808" cy="3664"/>
          </a:xfrm>
        </p:grpSpPr>
        <p:sp>
          <p:nvSpPr>
            <p:cNvPr id="67591" name="Oval 4"/>
            <p:cNvSpPr>
              <a:spLocks/>
            </p:cNvSpPr>
            <p:nvPr/>
          </p:nvSpPr>
          <p:spPr bwMode="auto">
            <a:xfrm>
              <a:off x="154" y="933"/>
              <a:ext cx="4524" cy="2333"/>
            </a:xfrm>
            <a:prstGeom prst="ellipse">
              <a:avLst/>
            </a:prstGeom>
            <a:gradFill rotWithShape="0">
              <a:gsLst>
                <a:gs pos="0">
                  <a:srgbClr val="FFFFFF">
                    <a:alpha val="39000"/>
                  </a:srgbClr>
                </a:gs>
                <a:gs pos="100000">
                  <a:srgbClr val="FFFF00">
                    <a:alpha val="39000"/>
                  </a:srgbClr>
                </a:gs>
              </a:gsLst>
              <a:lin ang="5400000" scaled="1"/>
            </a:gradFill>
            <a:ln w="12700">
              <a:solidFill>
                <a:srgbClr val="4B4B4B">
                  <a:alpha val="38823"/>
                </a:srgbClr>
              </a:solidFill>
              <a:miter lim="800000"/>
              <a:headEnd/>
              <a:tailEnd/>
            </a:ln>
            <a:effectLst>
              <a:outerShdw blurRad="63500" dist="76199" dir="2700000" algn="ctr" rotWithShape="0">
                <a:schemeClr val="bg2">
                  <a:alpha val="75000"/>
                </a:schemeClr>
              </a:outerShdw>
            </a:effectLst>
          </p:spPr>
          <p:txBody>
            <a:bodyPr lIns="0" tIns="0" rIns="0" bIns="0"/>
            <a:lstStyle/>
            <a:p>
              <a:pPr algn="ctr" eaLnBrk="1" hangingPunct="1"/>
              <a:endParaRPr lang="en-US">
                <a:ea typeface="ヒラギノ角ゴ ProN W3" charset="0"/>
                <a:cs typeface="ヒラギノ角ゴ ProN W3" charset="0"/>
              </a:endParaRPr>
            </a:p>
          </p:txBody>
        </p:sp>
        <p:grpSp>
          <p:nvGrpSpPr>
            <p:cNvPr id="67592" name="Group 13"/>
            <p:cNvGrpSpPr>
              <a:grpSpLocks/>
            </p:cNvGrpSpPr>
            <p:nvPr/>
          </p:nvGrpSpPr>
          <p:grpSpPr bwMode="auto">
            <a:xfrm>
              <a:off x="0" y="0"/>
              <a:ext cx="4808" cy="3664"/>
              <a:chOff x="0" y="0"/>
              <a:chExt cx="4808" cy="3664"/>
            </a:xfrm>
          </p:grpSpPr>
          <p:pic>
            <p:nvPicPr>
              <p:cNvPr id="67593" name="Picture 5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" y="831"/>
                <a:ext cx="4517" cy="24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pic>
          <p:grpSp>
            <p:nvGrpSpPr>
              <p:cNvPr id="67594" name="Group 8"/>
              <p:cNvGrpSpPr>
                <a:grpSpLocks/>
              </p:cNvGrpSpPr>
              <p:nvPr/>
            </p:nvGrpSpPr>
            <p:grpSpPr bwMode="auto">
              <a:xfrm>
                <a:off x="0" y="860"/>
                <a:ext cx="945" cy="1259"/>
                <a:chOff x="0" y="0"/>
                <a:chExt cx="945" cy="1259"/>
              </a:xfrm>
            </p:grpSpPr>
            <p:pic>
              <p:nvPicPr>
                <p:cNvPr id="67599" name="Picture 6"/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0" y="0"/>
                  <a:ext cx="945" cy="125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67600" name="Picture 7"/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81" y="751"/>
                  <a:ext cx="590" cy="45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127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</p:pic>
          </p:grpSp>
          <p:pic>
            <p:nvPicPr>
              <p:cNvPr id="67595" name="Picture 9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28" y="0"/>
                <a:ext cx="1219" cy="13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pic>
          <p:pic>
            <p:nvPicPr>
              <p:cNvPr id="67596" name="Picture 10"/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2" y="2365"/>
                <a:ext cx="874" cy="11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pic>
          <p:pic>
            <p:nvPicPr>
              <p:cNvPr id="67597" name="Picture 11"/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41" y="2473"/>
                <a:ext cx="901" cy="11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pic>
          <p:pic>
            <p:nvPicPr>
              <p:cNvPr id="67598" name="Picture 12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56" y="752"/>
                <a:ext cx="1152" cy="12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67590" name="Picture 15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00" y="4481027"/>
            <a:ext cx="7646594" cy="19612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 descr="Ic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535" y="4143534"/>
            <a:ext cx="1357486" cy="387853"/>
          </a:xfrm>
          <a:prstGeom prst="rect">
            <a:avLst/>
          </a:prstGeom>
        </p:spPr>
      </p:pic>
      <p:pic>
        <p:nvPicPr>
          <p:cNvPr id="18" name="Picture 17" descr="Ic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802" y="2685368"/>
            <a:ext cx="1357486" cy="387853"/>
          </a:xfrm>
          <a:prstGeom prst="rect">
            <a:avLst/>
          </a:prstGeom>
        </p:spPr>
      </p:pic>
      <p:pic>
        <p:nvPicPr>
          <p:cNvPr id="19" name="Picture 18" descr="Ic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806" y="2096137"/>
            <a:ext cx="1357486" cy="387853"/>
          </a:xfrm>
          <a:prstGeom prst="rect">
            <a:avLst/>
          </a:prstGeom>
        </p:spPr>
      </p:pic>
      <p:pic>
        <p:nvPicPr>
          <p:cNvPr id="20" name="Picture 19" descr="Ic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467" y="2698461"/>
            <a:ext cx="1357486" cy="387853"/>
          </a:xfrm>
          <a:prstGeom prst="rect">
            <a:avLst/>
          </a:prstGeom>
        </p:spPr>
      </p:pic>
      <p:pic>
        <p:nvPicPr>
          <p:cNvPr id="21" name="Picture 20" descr="Ic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242" y="3968583"/>
            <a:ext cx="1357486" cy="38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03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Enable Remoting</a:t>
            </a:r>
          </a:p>
        </p:txBody>
      </p:sp>
      <p:pic>
        <p:nvPicPr>
          <p:cNvPr id="686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143" y="2586446"/>
            <a:ext cx="8505371" cy="3278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61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3486" y="1809206"/>
            <a:ext cx="7366000" cy="412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3" name="Rectangle 5"/>
          <p:cNvSpPr>
            <a:spLocks/>
          </p:cNvSpPr>
          <p:nvPr/>
        </p:nvSpPr>
        <p:spPr bwMode="auto">
          <a:xfrm>
            <a:off x="1872343" y="5937069"/>
            <a:ext cx="7895771" cy="607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 eaLnBrk="1" hangingPunct="1"/>
            <a:r>
              <a:rPr lang="en-US" sz="2000">
                <a:latin typeface="Arial Bold" charset="0"/>
                <a:ea typeface="MS PGothic" charset="0"/>
                <a:cs typeface="ヒラギノ角ゴ ProN W3" charset="0"/>
                <a:sym typeface="Arial Bold" charset="0"/>
              </a:rPr>
              <a:t>Computer Configuration/Policies/Administrative Templates/Windows Components/Windows Remote Management</a:t>
            </a:r>
          </a:p>
        </p:txBody>
      </p:sp>
      <p:pic>
        <p:nvPicPr>
          <p:cNvPr id="68614" name="Picture 6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907" y="3826601"/>
            <a:ext cx="1712686" cy="1979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61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314" y="1939834"/>
            <a:ext cx="2924629" cy="235948"/>
          </a:xfrm>
          <a:prstGeom prst="rect">
            <a:avLst/>
          </a:prstGeom>
          <a:noFill/>
          <a:ln>
            <a:noFill/>
          </a:ln>
          <a:effectLst>
            <a:outerShdw blurRad="63500" dist="50799" dir="54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Oval Callout 7"/>
          <p:cNvSpPr/>
          <p:nvPr/>
        </p:nvSpPr>
        <p:spPr>
          <a:xfrm>
            <a:off x="8483668" y="510668"/>
            <a:ext cx="3299204" cy="1833164"/>
          </a:xfrm>
          <a:prstGeom prst="wedgeEllipseCallout">
            <a:avLst>
              <a:gd name="adj1" fmla="val -36833"/>
              <a:gd name="adj2" fmla="val 7119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PowerShell Remoting is already enabled in Server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8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 Bold" charset="0"/>
                <a:ea typeface="ヒラギノ角ゴ ProN W6" charset="0"/>
                <a:cs typeface="ヒラギノ角ゴ ProN W6" charset="0"/>
              </a:rPr>
              <a:t>One to One - Interactive</a:t>
            </a:r>
          </a:p>
        </p:txBody>
      </p:sp>
      <p:pic>
        <p:nvPicPr>
          <p:cNvPr id="696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49" y="1258570"/>
            <a:ext cx="11267567" cy="49872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359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 Bold" charset="0"/>
                <a:ea typeface="ヒラギノ角ゴ ProN W6" charset="0"/>
                <a:cs typeface="ヒラギノ角ゴ ProN W6" charset="0"/>
              </a:rPr>
              <a:t>One-To-Many</a:t>
            </a:r>
          </a:p>
        </p:txBody>
      </p:sp>
      <p:pic>
        <p:nvPicPr>
          <p:cNvPr id="7065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95" y="5029636"/>
            <a:ext cx="10932630" cy="13471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066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710" y="1128658"/>
            <a:ext cx="10933186" cy="35982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301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Web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69939" y="942770"/>
            <a:ext cx="11525250" cy="3757987"/>
          </a:xfrm>
        </p:spPr>
        <p:txBody>
          <a:bodyPr/>
          <a:lstStyle/>
          <a:p>
            <a:r>
              <a:rPr lang="en-US" sz="2000" dirty="0" smtClean="0"/>
              <a:t>PowerShell – Anywhere, anytime, on any device!</a:t>
            </a:r>
          </a:p>
          <a:p>
            <a:r>
              <a:rPr lang="en-US" sz="2000" dirty="0"/>
              <a:t>Install-</a:t>
            </a:r>
            <a:r>
              <a:rPr lang="en-US" sz="2000" dirty="0" err="1"/>
              <a:t>WindowsFeature</a:t>
            </a:r>
            <a:r>
              <a:rPr lang="en-US" sz="2000" dirty="0"/>
              <a:t> –Name </a:t>
            </a:r>
            <a:r>
              <a:rPr lang="en-US" sz="2000" dirty="0" err="1"/>
              <a:t>WindowsPowerShellWebAccess</a:t>
            </a:r>
            <a:r>
              <a:rPr lang="en-US" sz="2000" dirty="0"/>
              <a:t> </a:t>
            </a:r>
          </a:p>
          <a:p>
            <a:pPr>
              <a:defRPr/>
            </a:pPr>
            <a:r>
              <a:rPr lang="en-US" sz="2000" dirty="0"/>
              <a:t>Get-Help *</a:t>
            </a:r>
            <a:r>
              <a:rPr lang="en-US" sz="2000" dirty="0" err="1"/>
              <a:t>Pswa</a:t>
            </a:r>
            <a:r>
              <a:rPr lang="en-US" sz="2000" dirty="0" smtClean="0"/>
              <a:t>*</a:t>
            </a:r>
            <a:endParaRPr lang="en-US" sz="2000" dirty="0"/>
          </a:p>
          <a:p>
            <a:pPr>
              <a:defRPr/>
            </a:pPr>
            <a:r>
              <a:rPr lang="en-US" sz="2000" dirty="0"/>
              <a:t>Install-</a:t>
            </a:r>
            <a:r>
              <a:rPr lang="en-US" sz="2000" dirty="0" err="1"/>
              <a:t>PswaWebApplication</a:t>
            </a:r>
            <a:r>
              <a:rPr lang="en-US" sz="2000" dirty="0"/>
              <a:t> –</a:t>
            </a:r>
            <a:r>
              <a:rPr lang="en-US" sz="2000" dirty="0" err="1"/>
              <a:t>UseTestCertificate</a:t>
            </a:r>
            <a:endParaRPr lang="en-US" sz="2000" dirty="0"/>
          </a:p>
          <a:p>
            <a:pPr>
              <a:defRPr/>
            </a:pPr>
            <a:r>
              <a:rPr lang="en-US" sz="2000" dirty="0" smtClean="0"/>
              <a:t># Use </a:t>
            </a:r>
            <a:r>
              <a:rPr lang="en-US" sz="2000" dirty="0"/>
              <a:t>the –</a:t>
            </a:r>
            <a:r>
              <a:rPr lang="en-US" sz="2000" dirty="0" err="1"/>
              <a:t>useTestCertificate</a:t>
            </a:r>
            <a:r>
              <a:rPr lang="en-US" sz="2000" dirty="0"/>
              <a:t> for testing (Expires in 90 days)</a:t>
            </a:r>
          </a:p>
          <a:p>
            <a:r>
              <a:rPr lang="en-US" sz="2000" dirty="0" smtClean="0"/>
              <a:t>Add</a:t>
            </a:r>
            <a:r>
              <a:rPr lang="en-US" sz="2000" dirty="0"/>
              <a:t>-</a:t>
            </a:r>
            <a:r>
              <a:rPr lang="en-US" sz="2000" dirty="0" err="1"/>
              <a:t>PswaAuthorizationRule</a:t>
            </a:r>
            <a:r>
              <a:rPr lang="en-US" sz="2000" dirty="0"/>
              <a:t> –</a:t>
            </a:r>
            <a:r>
              <a:rPr lang="en-US" sz="2000" dirty="0" err="1"/>
              <a:t>userName</a:t>
            </a:r>
            <a:r>
              <a:rPr lang="en-US" sz="2000" dirty="0"/>
              <a:t> &lt;Domain\User | Computer\user&gt; -</a:t>
            </a:r>
            <a:r>
              <a:rPr lang="en-US" sz="2000" dirty="0" err="1"/>
              <a:t>ComputerName</a:t>
            </a:r>
            <a:r>
              <a:rPr lang="en-US" sz="2000" dirty="0"/>
              <a:t> &lt;Computer&gt; -</a:t>
            </a:r>
            <a:r>
              <a:rPr lang="en-US" sz="2000" dirty="0" err="1"/>
              <a:t>ConfigurationName</a:t>
            </a:r>
            <a:r>
              <a:rPr lang="en-US" sz="2000" dirty="0"/>
              <a:t> </a:t>
            </a:r>
            <a:r>
              <a:rPr lang="en-US" sz="2000" dirty="0" err="1"/>
              <a:t>AdminsOnly</a:t>
            </a:r>
            <a:endParaRPr lang="en-US" sz="2000" dirty="0"/>
          </a:p>
          <a:p>
            <a:endParaRPr lang="en-US" dirty="0"/>
          </a:p>
        </p:txBody>
      </p:sp>
      <p:pic>
        <p:nvPicPr>
          <p:cNvPr id="6" name="Picture 5" descr="PSW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177" y="4250396"/>
            <a:ext cx="8077814" cy="260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63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DevOps Matters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98489" y="1100471"/>
            <a:ext cx="10287000" cy="464819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High </a:t>
            </a:r>
            <a:r>
              <a:rPr lang="en-US" dirty="0"/>
              <a:t>performers </a:t>
            </a:r>
            <a:r>
              <a:rPr lang="en-US" dirty="0" smtClean="0"/>
              <a:t>decisively outperform lower </a:t>
            </a:r>
            <a:r>
              <a:rPr lang="en-US" dirty="0"/>
              <a:t>preforming competition</a:t>
            </a:r>
          </a:p>
          <a:p>
            <a:r>
              <a:rPr lang="en-US" dirty="0"/>
              <a:t>Deploy 200 times for frequently</a:t>
            </a:r>
          </a:p>
          <a:p>
            <a:r>
              <a:rPr lang="en-US" dirty="0" smtClean="0"/>
              <a:t>Recover </a:t>
            </a:r>
            <a:r>
              <a:rPr lang="en-US" dirty="0"/>
              <a:t>24 times faster</a:t>
            </a:r>
          </a:p>
          <a:p>
            <a:r>
              <a:rPr lang="en-US" dirty="0"/>
              <a:t>3 times lower change failure </a:t>
            </a:r>
            <a:r>
              <a:rPr lang="en-US" dirty="0" smtClean="0"/>
              <a:t>rate</a:t>
            </a:r>
          </a:p>
          <a:p>
            <a:r>
              <a:rPr lang="en-US" dirty="0"/>
              <a:t>https://puppet.com/resources/white-paper/2016-state-of-devops-report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822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Not the end yet!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More to come!</a:t>
            </a:r>
          </a:p>
          <a:p>
            <a:r>
              <a:rPr lang="en-US" dirty="0" smtClean="0"/>
              <a:t>Managing in scale and in real time!</a:t>
            </a:r>
          </a:p>
          <a:p>
            <a:r>
              <a:rPr lang="en-US" dirty="0" smtClean="0"/>
              <a:t>Automation and scripting!</a:t>
            </a:r>
          </a:p>
          <a:p>
            <a:r>
              <a:rPr lang="en-US" dirty="0" smtClean="0"/>
              <a:t>Great resource: Free!</a:t>
            </a:r>
          </a:p>
          <a:p>
            <a:r>
              <a:rPr lang="en-US" dirty="0" smtClean="0"/>
              <a:t>Secrets of PowerShell Remoting – Don Jones and Tobias </a:t>
            </a:r>
            <a:r>
              <a:rPr lang="en-US" dirty="0" err="1" smtClean="0"/>
              <a:t>Weltner</a:t>
            </a:r>
            <a:endParaRPr lang="en-US" dirty="0" smtClean="0"/>
          </a:p>
          <a:p>
            <a:r>
              <a:rPr lang="en-US" dirty="0"/>
              <a:t>http://</a:t>
            </a:r>
            <a:r>
              <a:rPr lang="en-US" dirty="0" err="1"/>
              <a:t>powershell.org</a:t>
            </a:r>
            <a:r>
              <a:rPr lang="en-US" dirty="0"/>
              <a:t>/</a:t>
            </a:r>
            <a:r>
              <a:rPr lang="en-US" dirty="0" err="1"/>
              <a:t>wp</a:t>
            </a:r>
            <a:r>
              <a:rPr lang="en-US" dirty="0"/>
              <a:t>/</a:t>
            </a:r>
            <a:r>
              <a:rPr lang="en-US" dirty="0" err="1"/>
              <a:t>powershell</a:t>
            </a:r>
            <a:r>
              <a:rPr lang="en-US" dirty="0"/>
              <a:t>-books/</a:t>
            </a:r>
          </a:p>
        </p:txBody>
      </p:sp>
    </p:spTree>
    <p:extLst>
      <p:ext uri="{BB962C8B-B14F-4D97-AF65-F5344CB8AC3E}">
        <p14:creationId xmlns:p14="http://schemas.microsoft.com/office/powerpoint/2010/main" val="48740911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in Scale - Remoting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79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Reusable Sessions</a:t>
            </a:r>
          </a:p>
          <a:p>
            <a:r>
              <a:rPr lang="en-GB" dirty="0" smtClean="0"/>
              <a:t>Sessions with Invoke-Command</a:t>
            </a:r>
          </a:p>
          <a:p>
            <a:r>
              <a:rPr lang="en-GB" dirty="0" smtClean="0"/>
              <a:t>Real-world deployment of a website</a:t>
            </a:r>
          </a:p>
          <a:p>
            <a:r>
              <a:rPr lang="en-GB" dirty="0" smtClean="0"/>
              <a:t>Getting commands from anywhere</a:t>
            </a:r>
          </a:p>
          <a:p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4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 Bold" charset="0"/>
                <a:ea typeface="ヒラギノ角ゴ ProN W6" charset="0"/>
                <a:cs typeface="ヒラギノ角ゴ ProN W6" charset="0"/>
              </a:rPr>
              <a:t>Reusable </a:t>
            </a:r>
            <a:r>
              <a:rPr lang="en-US" dirty="0">
                <a:latin typeface="Arial Bold" charset="0"/>
                <a:ea typeface="ヒラギノ角ゴ ProN W6" charset="0"/>
                <a:cs typeface="ヒラギノ角ゴ ProN W6" charset="0"/>
              </a:rPr>
              <a:t>Sessions</a:t>
            </a:r>
          </a:p>
        </p:txBody>
      </p:sp>
      <p:pic>
        <p:nvPicPr>
          <p:cNvPr id="8601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286" y="1900646"/>
            <a:ext cx="8403771" cy="1998617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602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286" y="4271554"/>
            <a:ext cx="8403771" cy="1998617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095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Sessions with Invoke-Command</a:t>
            </a:r>
          </a:p>
        </p:txBody>
      </p:sp>
      <p:pic>
        <p:nvPicPr>
          <p:cNvPr id="8909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72" y="1770017"/>
            <a:ext cx="8403771" cy="2468880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09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743" y="3089366"/>
            <a:ext cx="8403771" cy="3409406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Getting commands from </a:t>
            </a:r>
            <a:r>
              <a:rPr lang="en-GB" dirty="0" smtClean="0"/>
              <a:t>anywhere - </a:t>
            </a:r>
            <a:r>
              <a:rPr lang="en-GB" dirty="0"/>
              <a:t/>
            </a:r>
            <a:br>
              <a:rPr lang="en-GB" dirty="0"/>
            </a:br>
            <a:r>
              <a:rPr lang="en-US" dirty="0" smtClean="0">
                <a:latin typeface="Arial Bold" charset="0"/>
                <a:ea typeface="ヒラギノ角ゴ ProN W6" charset="0"/>
                <a:cs typeface="ヒラギノ角ゴ ProN W6" charset="0"/>
              </a:rPr>
              <a:t>Implicit </a:t>
            </a:r>
            <a:r>
              <a:rPr lang="en-US" dirty="0">
                <a:latin typeface="Arial Bold" charset="0"/>
                <a:ea typeface="ヒラギノ角ゴ ProN W6" charset="0"/>
                <a:cs typeface="ヒラギノ角ゴ ProN W6" charset="0"/>
              </a:rPr>
              <a:t>Remoting</a:t>
            </a:r>
          </a:p>
        </p:txBody>
      </p:sp>
      <p:pic>
        <p:nvPicPr>
          <p:cNvPr id="901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435" y="1606078"/>
            <a:ext cx="10771834" cy="4692152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9389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Toolmaking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58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The new ISE</a:t>
            </a:r>
          </a:p>
          <a:p>
            <a:r>
              <a:rPr lang="en-GB" dirty="0" smtClean="0"/>
              <a:t>Making commands repeatable</a:t>
            </a:r>
          </a:p>
          <a:p>
            <a:r>
              <a:rPr lang="en-GB" dirty="0" smtClean="0"/>
              <a:t>Adding parameters to your script</a:t>
            </a:r>
          </a:p>
          <a:p>
            <a:r>
              <a:rPr lang="en-GB" dirty="0" smtClean="0"/>
              <a:t>Documenting your script</a:t>
            </a:r>
          </a:p>
          <a:p>
            <a:r>
              <a:rPr lang="en-GB" dirty="0" smtClean="0"/>
              <a:t>Turning your script into a tool for others</a:t>
            </a:r>
          </a:p>
          <a:p>
            <a:r>
              <a:rPr lang="en-GB" dirty="0" smtClean="0"/>
              <a:t>Storing your tools in a module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83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 Bold" charset="0"/>
                <a:ea typeface="ヒラギノ角ゴ ProN W6" charset="0"/>
                <a:cs typeface="ヒラギノ角ゴ ProN W6" charset="0"/>
              </a:rPr>
              <a:t>Execution Policy</a:t>
            </a:r>
          </a:p>
        </p:txBody>
      </p:sp>
      <p:sp>
        <p:nvSpPr>
          <p:cNvPr id="74755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914255" y="1370228"/>
            <a:ext cx="4644571" cy="5150601"/>
          </a:xfrm>
          <a:prstGeom prst="rect">
            <a:avLst/>
          </a:prstGeom>
        </p:spPr>
        <p:txBody>
          <a:bodyPr lIns="50237" tIns="25119" rIns="50237" bIns="25119"/>
          <a:lstStyle/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By default, PowerShell does not run scripts.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Get/Set-</a:t>
            </a:r>
            <a:r>
              <a:rPr lang="en-US" sz="2400" b="0" dirty="0" err="1">
                <a:latin typeface="Arial Bold" charset="0"/>
                <a:ea typeface="ヒラギノ角ゴ ProN W6" charset="0"/>
                <a:cs typeface="ヒラギノ角ゴ ProN W6" charset="0"/>
              </a:rPr>
              <a:t>ExecutionPolicy</a:t>
            </a:r>
            <a:endParaRPr lang="en-US" sz="2400" b="0" dirty="0">
              <a:latin typeface="Arial Bold" charset="0"/>
              <a:ea typeface="ヒラギノ角ゴ ProN W6" charset="0"/>
              <a:cs typeface="ヒラギノ角ゴ ProN W6" charset="0"/>
            </a:endParaRP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Restricted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Unrestricted</a:t>
            </a:r>
          </a:p>
          <a:p>
            <a:r>
              <a:rPr lang="en-US" sz="2400" b="0" dirty="0" err="1">
                <a:latin typeface="Arial Bold" charset="0"/>
                <a:ea typeface="ヒラギノ角ゴ ProN W6" charset="0"/>
                <a:cs typeface="ヒラギノ角ゴ ProN W6" charset="0"/>
              </a:rPr>
              <a:t>AllSigned</a:t>
            </a:r>
            <a:endParaRPr lang="en-US" sz="2400" b="0" dirty="0">
              <a:latin typeface="Arial Bold" charset="0"/>
              <a:ea typeface="ヒラギノ角ゴ ProN W6" charset="0"/>
              <a:cs typeface="ヒラギノ角ゴ ProN W6" charset="0"/>
            </a:endParaRPr>
          </a:p>
          <a:p>
            <a:r>
              <a:rPr lang="en-US" sz="2400" b="0" dirty="0" err="1">
                <a:latin typeface="Arial Bold" charset="0"/>
                <a:ea typeface="ヒラギノ角ゴ ProN W6" charset="0"/>
                <a:cs typeface="ヒラギノ角ゴ ProN W6" charset="0"/>
              </a:rPr>
              <a:t>RemoteSigned</a:t>
            </a:r>
            <a:endParaRPr lang="en-US" sz="2400" b="0" dirty="0">
              <a:latin typeface="Arial Bold" charset="0"/>
              <a:ea typeface="ヒラギノ角ゴ ProN W6" charset="0"/>
              <a:cs typeface="ヒラギノ角ゴ ProN W6" charset="0"/>
            </a:endParaRPr>
          </a:p>
          <a:p>
            <a:r>
              <a:rPr lang="en-US" sz="2400" b="0" dirty="0" smtClean="0">
                <a:latin typeface="Arial Bold" charset="0"/>
                <a:ea typeface="ヒラギノ角ゴ ProN W6" charset="0"/>
                <a:cs typeface="ヒラギノ角ゴ ProN W6" charset="0"/>
              </a:rPr>
              <a:t>Bypass</a:t>
            </a:r>
          </a:p>
          <a:p>
            <a:r>
              <a:rPr lang="en-US" sz="2400" b="0" dirty="0" smtClean="0">
                <a:latin typeface="Arial Bold" charset="0"/>
                <a:ea typeface="ヒラギノ角ゴ ProN W6" charset="0"/>
                <a:cs typeface="ヒラギノ角ゴ ProN W6" charset="0"/>
              </a:rPr>
              <a:t>Undefined</a:t>
            </a:r>
            <a:endParaRPr lang="en-US" sz="2400" b="0" dirty="0">
              <a:latin typeface="Arial Bold" charset="0"/>
              <a:ea typeface="ヒラギノ角ゴ ProN W6" charset="0"/>
              <a:cs typeface="ヒラギノ角ゴ ProN W6" charset="0"/>
            </a:endParaRP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Can be set with Group Policy</a:t>
            </a:r>
          </a:p>
        </p:txBody>
      </p:sp>
    </p:spTree>
    <p:extLst>
      <p:ext uri="{BB962C8B-B14F-4D97-AF65-F5344CB8AC3E}">
        <p14:creationId xmlns:p14="http://schemas.microsoft.com/office/powerpoint/2010/main" val="1896479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old" charset="0"/>
                <a:ea typeface="ヒラギノ角ゴ ProN W6" charset="0"/>
                <a:cs typeface="ヒラギノ角ゴ ProN W6" charset="0"/>
              </a:rPr>
              <a:t>Variables: A </a:t>
            </a:r>
            <a:r>
              <a:rPr lang="en-US" dirty="0" smtClean="0">
                <a:latin typeface="Arial Bold" charset="0"/>
                <a:ea typeface="ヒラギノ角ゴ ProN W6" charset="0"/>
                <a:cs typeface="ヒラギノ角ゴ ProN W6" charset="0"/>
              </a:rPr>
              <a:t>place </a:t>
            </a:r>
            <a:r>
              <a:rPr lang="en-US" dirty="0">
                <a:latin typeface="Arial Bold" charset="0"/>
                <a:ea typeface="ヒラギノ角ゴ ProN W6" charset="0"/>
                <a:cs typeface="ヒラギノ角ゴ ProN W6" charset="0"/>
              </a:rPr>
              <a:t>to </a:t>
            </a:r>
            <a:r>
              <a:rPr lang="en-US" dirty="0" smtClean="0">
                <a:latin typeface="Arial Bold" charset="0"/>
                <a:ea typeface="ヒラギノ角ゴ ProN W6" charset="0"/>
                <a:cs typeface="ヒラギノ角ゴ ProN W6" charset="0"/>
              </a:rPr>
              <a:t>store stuff</a:t>
            </a:r>
            <a:endParaRPr lang="en-US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76803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639321" y="1265476"/>
            <a:ext cx="4644571" cy="4016829"/>
          </a:xfrm>
          <a:prstGeom prst="rect">
            <a:avLst/>
          </a:prstGeom>
        </p:spPr>
        <p:txBody>
          <a:bodyPr lIns="50237" tIns="25119" rIns="50237" bIns="25119"/>
          <a:lstStyle/>
          <a:p>
            <a:r>
              <a:rPr lang="en-US" sz="2400" b="0" dirty="0" smtClean="0">
                <a:latin typeface="Arial Bold" charset="0"/>
                <a:ea typeface="ヒラギノ角ゴ ProN W6" charset="0"/>
                <a:cs typeface="ヒラギノ角ゴ ProN W6" charset="0"/>
              </a:rPr>
              <a:t>Use $ to create and use variables</a:t>
            </a:r>
            <a:endParaRPr lang="en-US" sz="2400" b="0" dirty="0">
              <a:latin typeface="Arial Bold" charset="0"/>
              <a:ea typeface="ヒラギノ角ゴ ProN W6" charset="0"/>
              <a:cs typeface="ヒラギノ角ゴ ProN W6" charset="0"/>
            </a:endParaRP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Can contain letters, numbers, spaces and underscores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Don</a:t>
            </a:r>
            <a:r>
              <a:rPr lang="ja-JP" altLang="en-US" sz="2400" b="0" dirty="0">
                <a:latin typeface="Arial" charset="0"/>
                <a:ea typeface="ヒラギノ角ゴ ProN W6" charset="0"/>
                <a:cs typeface="ヒラギノ角ゴ ProN W6" charset="0"/>
              </a:rPr>
              <a:t>’</a:t>
            </a:r>
            <a:r>
              <a:rPr lang="en-US" altLang="ja-JP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t persist after Shell exits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New-Variable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Set-Variable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Get-Variable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Clear-Variable</a:t>
            </a:r>
          </a:p>
          <a:p>
            <a:r>
              <a:rPr lang="en-US" sz="2400" b="0" dirty="0">
                <a:latin typeface="Arial Bold" charset="0"/>
                <a:ea typeface="ヒラギノ角ゴ ProN W6" charset="0"/>
                <a:cs typeface="ヒラギノ角ゴ ProN W6" charset="0"/>
              </a:rPr>
              <a:t>Remove-</a:t>
            </a:r>
            <a:r>
              <a:rPr lang="en-US" sz="2400" b="0" dirty="0" smtClean="0">
                <a:latin typeface="Arial Bold" charset="0"/>
                <a:ea typeface="ヒラギノ角ゴ ProN W6" charset="0"/>
                <a:cs typeface="ヒラギノ角ゴ ProN W6" charset="0"/>
              </a:rPr>
              <a:t>Variable</a:t>
            </a:r>
          </a:p>
          <a:p>
            <a:endParaRPr lang="en-US" sz="2400" b="0" dirty="0">
              <a:latin typeface="Arial Bold" charset="0"/>
              <a:ea typeface="ヒラギノ角ゴ ProN W6" charset="0"/>
              <a:cs typeface="ヒラギノ角ゴ ProN W6" charset="0"/>
            </a:endParaRPr>
          </a:p>
        </p:txBody>
      </p:sp>
      <p:pic>
        <p:nvPicPr>
          <p:cNvPr id="76805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6785" y="1781303"/>
            <a:ext cx="2505529" cy="3722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6806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032" y="1311165"/>
            <a:ext cx="2080079" cy="3722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7" name="Rectangle 8"/>
          <p:cNvSpPr>
            <a:spLocks/>
          </p:cNvSpPr>
          <p:nvPr/>
        </p:nvSpPr>
        <p:spPr bwMode="auto">
          <a:xfrm>
            <a:off x="10312400" y="5473337"/>
            <a:ext cx="181429" cy="248194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/>
            <a:endParaRPr lang="en-US"/>
          </a:p>
        </p:txBody>
      </p:sp>
      <p:sp>
        <p:nvSpPr>
          <p:cNvPr id="76808" name="Rectangle 10"/>
          <p:cNvSpPr>
            <a:spLocks/>
          </p:cNvSpPr>
          <p:nvPr/>
        </p:nvSpPr>
        <p:spPr bwMode="auto">
          <a:xfrm>
            <a:off x="7829405" y="1282451"/>
            <a:ext cx="4049486" cy="917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 hangingPunct="1"/>
            <a:r>
              <a:rPr lang="en-US" dirty="0">
                <a:latin typeface="Arial Bold" charset="0"/>
                <a:ea typeface="MS PGothic" charset="0"/>
                <a:cs typeface="MS PGothic" charset="0"/>
                <a:sym typeface="Arial Bold" charset="0"/>
              </a:rPr>
              <a:t>Note: The $ is not part of the variable name, it</a:t>
            </a:r>
            <a:r>
              <a:rPr lang="ja-JP" altLang="en-US" dirty="0">
                <a:latin typeface="Arial" charset="0"/>
                <a:ea typeface="MS PGothic" charset="0"/>
                <a:cs typeface="MS PGothic" charset="0"/>
                <a:sym typeface="Arial Bold" charset="0"/>
              </a:rPr>
              <a:t>’</a:t>
            </a:r>
            <a:r>
              <a:rPr lang="en-US" altLang="ja-JP" dirty="0">
                <a:latin typeface="Arial Bold" charset="0"/>
                <a:sym typeface="Arial Bold" charset="0"/>
              </a:rPr>
              <a:t>s a cue to access the contents of the variable</a:t>
            </a:r>
            <a:endParaRPr lang="en-US" dirty="0">
              <a:latin typeface="Arial Bold" charset="0"/>
              <a:sym typeface="Arial Bold" charset="0"/>
            </a:endParaRPr>
          </a:p>
        </p:txBody>
      </p:sp>
      <p:grpSp>
        <p:nvGrpSpPr>
          <p:cNvPr id="11" name="Group 4"/>
          <p:cNvGrpSpPr>
            <a:grpSpLocks/>
          </p:cNvGrpSpPr>
          <p:nvPr/>
        </p:nvGrpSpPr>
        <p:grpSpPr bwMode="auto">
          <a:xfrm>
            <a:off x="8252502" y="2267123"/>
            <a:ext cx="2954320" cy="4423928"/>
            <a:chOff x="0" y="0"/>
            <a:chExt cx="3800" cy="5992"/>
          </a:xfrm>
        </p:grpSpPr>
        <p:pic>
          <p:nvPicPr>
            <p:cNvPr id="1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0" t="208" r="186" b="258"/>
            <a:stretch>
              <a:fillRect/>
            </a:stretch>
          </p:blipFill>
          <p:spPr bwMode="auto">
            <a:xfrm>
              <a:off x="128" y="96"/>
              <a:ext cx="3537" cy="5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3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800" cy="5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8302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0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Making commands repeatable</a:t>
            </a:r>
            <a:br>
              <a:rPr lang="en-GB" dirty="0"/>
            </a:br>
            <a:endParaRPr lang="en-US" dirty="0"/>
          </a:p>
        </p:txBody>
      </p:sp>
      <p:pic>
        <p:nvPicPr>
          <p:cNvPr id="5" name="Picture 4" descr="ISE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07" y="1647344"/>
            <a:ext cx="11141361" cy="26848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767541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Adding parameters to your script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 descr="Script1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49" y="1316797"/>
            <a:ext cx="11730504" cy="46975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635231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Documenting your script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 descr="Script1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32" y="846035"/>
            <a:ext cx="10526033" cy="60119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62197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Turning your script into a tool for others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 descr="script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78" y="1243933"/>
            <a:ext cx="11491710" cy="52768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66759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Storing your tools in a module</a:t>
            </a:r>
            <a:br>
              <a:rPr lang="en-GB" dirty="0"/>
            </a:br>
            <a:endParaRPr lang="en-US" dirty="0"/>
          </a:p>
        </p:txBody>
      </p:sp>
      <p:pic>
        <p:nvPicPr>
          <p:cNvPr id="4" name="Picture 3" descr="script4.psm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32" y="890395"/>
            <a:ext cx="10382020" cy="57908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01733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PowerShell Desired State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purpose for PowerShell</a:t>
            </a:r>
          </a:p>
          <a:p>
            <a:r>
              <a:rPr lang="en-GB" dirty="0"/>
              <a:t>Installing PowerShell – Windows Management Framework</a:t>
            </a:r>
          </a:p>
          <a:p>
            <a:r>
              <a:rPr lang="en-GB" dirty="0"/>
              <a:t>Launching PowerShell for the administrator</a:t>
            </a:r>
          </a:p>
          <a:p>
            <a:r>
              <a:rPr lang="en-GB" dirty="0"/>
              <a:t>Customize the shell for comfort</a:t>
            </a:r>
          </a:p>
          <a:p>
            <a:r>
              <a:rPr lang="en-GB" dirty="0"/>
              <a:t>Getting familiar with the shell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0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win8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259" y="3514811"/>
            <a:ext cx="4043151" cy="31070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Launching PowerShell for the </a:t>
            </a:r>
            <a:r>
              <a:rPr lang="en-GB" dirty="0" smtClean="0"/>
              <a:t>Administrator</a:t>
            </a:r>
            <a:r>
              <a:rPr lang="en-GB" dirty="0"/>
              <a:t/>
            </a:r>
            <a:br>
              <a:rPr lang="en-GB" dirty="0"/>
            </a:br>
            <a:endParaRPr lang="en-US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7961111" y="1951010"/>
            <a:ext cx="3939590" cy="4425784"/>
            <a:chOff x="0" y="0"/>
            <a:chExt cx="5520" cy="6392"/>
          </a:xfrm>
        </p:grpSpPr>
        <p:pic>
          <p:nvPicPr>
            <p:cNvPr id="5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09" t="2100" r="4776" b="6200"/>
            <a:stretch>
              <a:fillRect/>
            </a:stretch>
          </p:blipFill>
          <p:spPr bwMode="auto">
            <a:xfrm>
              <a:off x="128" y="96"/>
              <a:ext cx="5264" cy="6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5"/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520" cy="6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8" name="Picture 7" descr="Win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79" y="1057993"/>
            <a:ext cx="10408203" cy="239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533462"/>
      </p:ext>
    </p:extLst>
  </p:cSld>
  <p:clrMapOvr>
    <a:masterClrMapping/>
  </p:clrMapOvr>
</p:sld>
</file>

<file path=ppt/theme/theme1.xml><?xml version="1.0" encoding="utf-8"?>
<a:theme xmlns:a="http://schemas.openxmlformats.org/drawingml/2006/main" name="Pluralsight default theme">
  <a:themeElements>
    <a:clrScheme name="Pluralsight November 2015">
      <a:dk1>
        <a:srgbClr val="404040"/>
      </a:dk1>
      <a:lt1>
        <a:srgbClr val="FFFFFF"/>
      </a:lt1>
      <a:dk2>
        <a:srgbClr val="303030"/>
      </a:dk2>
      <a:lt2>
        <a:srgbClr val="E5E5E5"/>
      </a:lt2>
      <a:accent1>
        <a:srgbClr val="F05A28"/>
      </a:accent1>
      <a:accent2>
        <a:srgbClr val="2A9FBC"/>
      </a:accent2>
      <a:accent3>
        <a:srgbClr val="2D2D2D"/>
      </a:accent3>
      <a:accent4>
        <a:srgbClr val="A62E5C"/>
      </a:accent4>
      <a:accent5>
        <a:srgbClr val="9BC850"/>
      </a:accent5>
      <a:accent6>
        <a:srgbClr val="675BA7"/>
      </a:accent6>
      <a:hlink>
        <a:srgbClr val="2A9FBC"/>
      </a:hlink>
      <a:folHlink>
        <a:srgbClr val="A62E5C"/>
      </a:folHlink>
    </a:clrScheme>
    <a:fontScheme name="Pluralsight November 2015">
      <a:majorFont>
        <a:latin typeface="Gotham Light"/>
        <a:ea typeface=""/>
        <a:cs typeface=""/>
      </a:majorFont>
      <a:minorFont>
        <a:latin typeface="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lIns="182880" tIns="182880" rIns="182880" bIns="182880" rtlCol="0" anchor="ctr"/>
      <a:lstStyle>
        <a:defPPr algn="ctr">
          <a:spcBef>
            <a:spcPts val="600"/>
          </a:spcBef>
          <a:defRPr sz="2000"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B0143C8-13E6-454A-9299-B512B23402E9}" vid="{AB3F2E47-C8B3-4312-A86B-A41F7BC38B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Pluralsight_PowerPoint_Template_Spring_2016</Template>
  <TotalTime>372</TotalTime>
  <Words>1302</Words>
  <Application>Microsoft Macintosh PowerPoint</Application>
  <PresentationFormat>Widescreen</PresentationFormat>
  <Paragraphs>282</Paragraphs>
  <Slides>75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97" baseType="lpstr">
      <vt:lpstr>Arial Bold</vt:lpstr>
      <vt:lpstr>Calibri</vt:lpstr>
      <vt:lpstr>Consolas</vt:lpstr>
      <vt:lpstr>Gotham Book</vt:lpstr>
      <vt:lpstr>Gotham Light</vt:lpstr>
      <vt:lpstr>Gotham Medium</vt:lpstr>
      <vt:lpstr>Gotham Rounded Light</vt:lpstr>
      <vt:lpstr>Lucida Grande</vt:lpstr>
      <vt:lpstr>Montserrat</vt:lpstr>
      <vt:lpstr>MS PGothic</vt:lpstr>
      <vt:lpstr>Myriad Pro</vt:lpstr>
      <vt:lpstr>Myriad Pro Light</vt:lpstr>
      <vt:lpstr>Roboto Mono</vt:lpstr>
      <vt:lpstr>Segoe</vt:lpstr>
      <vt:lpstr>Segoe UI</vt:lpstr>
      <vt:lpstr>Segoe UI Light</vt:lpstr>
      <vt:lpstr>Wingdings</vt:lpstr>
      <vt:lpstr>Wingdings 3</vt:lpstr>
      <vt:lpstr>ヒラギノ角ゴ ProN W3</vt:lpstr>
      <vt:lpstr>ヒラギノ角ゴ ProN W6</vt:lpstr>
      <vt:lpstr>Arial</vt:lpstr>
      <vt:lpstr>Pluralsight default theme</vt:lpstr>
      <vt:lpstr>PowerShell Workshop</vt:lpstr>
      <vt:lpstr>Where can I get the slides and labs?</vt:lpstr>
      <vt:lpstr>Course Topics</vt:lpstr>
      <vt:lpstr>Why PowerShell Matters</vt:lpstr>
      <vt:lpstr>Why DevOps Matters</vt:lpstr>
      <vt:lpstr>Why DevOps Matters</vt:lpstr>
      <vt:lpstr>Getting Started</vt:lpstr>
      <vt:lpstr>Module Overview</vt:lpstr>
      <vt:lpstr>Launching PowerShell for the Administrator </vt:lpstr>
      <vt:lpstr>Customize the shell for comfort </vt:lpstr>
      <vt:lpstr>Getting familiar with the shell </vt:lpstr>
      <vt:lpstr>The Help System</vt:lpstr>
      <vt:lpstr>Module Overview</vt:lpstr>
      <vt:lpstr>Why you need help </vt:lpstr>
      <vt:lpstr>Updatable Help </vt:lpstr>
      <vt:lpstr>Discoverability with the Help system </vt:lpstr>
      <vt:lpstr>Understanding Syntax </vt:lpstr>
      <vt:lpstr>Real-World using Help </vt:lpstr>
      <vt:lpstr>The Pipeline: Getting Connected</vt:lpstr>
      <vt:lpstr>Module Overview</vt:lpstr>
      <vt:lpstr>What’s the pipeline and what does it do? </vt:lpstr>
      <vt:lpstr>Exporting/Importing CSV </vt:lpstr>
      <vt:lpstr>Exporting/Importing XML </vt:lpstr>
      <vt:lpstr>Other files and printers </vt:lpstr>
      <vt:lpstr>Displaying information in a GUI </vt:lpstr>
      <vt:lpstr>Making a webpage of information </vt:lpstr>
      <vt:lpstr>Cmdlets that kill </vt:lpstr>
      <vt:lpstr>Extending the Shell</vt:lpstr>
      <vt:lpstr>Module Overview</vt:lpstr>
      <vt:lpstr>Like the MMC - One Shell does it all</vt:lpstr>
      <vt:lpstr>Finding &amp; Adding Modules</vt:lpstr>
      <vt:lpstr>Discovering new commands</vt:lpstr>
      <vt:lpstr>Objects for the Admin</vt:lpstr>
      <vt:lpstr>Module Overview</vt:lpstr>
      <vt:lpstr>Object across the pipeline </vt:lpstr>
      <vt:lpstr> Getting the information you need</vt:lpstr>
      <vt:lpstr>Sorting Objects</vt:lpstr>
      <vt:lpstr>Selecting Objects</vt:lpstr>
      <vt:lpstr>Custom Properties</vt:lpstr>
      <vt:lpstr>Filter Object Out of the Pipeline</vt:lpstr>
      <vt:lpstr>Comparison Operators</vt:lpstr>
      <vt:lpstr>Methods – When no cmdlet exists</vt:lpstr>
      <vt:lpstr>PowerPoint Presentation</vt:lpstr>
      <vt:lpstr>The Pipeline: Deeper</vt:lpstr>
      <vt:lpstr>Module Overview</vt:lpstr>
      <vt:lpstr>How the pipeline really works - The 4 step solution </vt:lpstr>
      <vt:lpstr>ByValue</vt:lpstr>
      <vt:lpstr>ByPropertyName</vt:lpstr>
      <vt:lpstr>ByPropertyName</vt:lpstr>
      <vt:lpstr>What if my property doesn’t match – Customize it!</vt:lpstr>
      <vt:lpstr>The Parenthetical – when all else fails</vt:lpstr>
      <vt:lpstr>The Parenthetical – when all else fails</vt:lpstr>
      <vt:lpstr>The Power in PowerShell - Remoting</vt:lpstr>
      <vt:lpstr>Module Overview</vt:lpstr>
      <vt:lpstr>Overview of Remoting</vt:lpstr>
      <vt:lpstr>Enable Remoting</vt:lpstr>
      <vt:lpstr>One to One - Interactive</vt:lpstr>
      <vt:lpstr>One-To-Many</vt:lpstr>
      <vt:lpstr>PowerShell Web Access</vt:lpstr>
      <vt:lpstr>Not the end yet! </vt:lpstr>
      <vt:lpstr>Automation in Scale - Remoting</vt:lpstr>
      <vt:lpstr>Module Overview</vt:lpstr>
      <vt:lpstr>Reusable Sessions</vt:lpstr>
      <vt:lpstr>Sessions with Invoke-Command</vt:lpstr>
      <vt:lpstr>Getting commands from anywhere -  Implicit Remoting</vt:lpstr>
      <vt:lpstr>Introduction to Toolmaking</vt:lpstr>
      <vt:lpstr>Module Overview</vt:lpstr>
      <vt:lpstr>Execution Policy</vt:lpstr>
      <vt:lpstr>Variables: A place to store stuff</vt:lpstr>
      <vt:lpstr>Making commands repeatable </vt:lpstr>
      <vt:lpstr>Adding parameters to your script </vt:lpstr>
      <vt:lpstr>Documenting your script </vt:lpstr>
      <vt:lpstr>Turning your script into a tool for others </vt:lpstr>
      <vt:lpstr>Storing your tools in a module </vt:lpstr>
      <vt:lpstr>Introduction to PowerShell Desired State Configuration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Helmick</dc:creator>
  <cp:lastModifiedBy>Jason Helmick</cp:lastModifiedBy>
  <cp:revision>52</cp:revision>
  <dcterms:created xsi:type="dcterms:W3CDTF">2016-06-22T20:16:48Z</dcterms:created>
  <dcterms:modified xsi:type="dcterms:W3CDTF">2017-07-09T21:41:01Z</dcterms:modified>
</cp:coreProperties>
</file>

<file path=docProps/thumbnail.jpeg>
</file>